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</p:sldMasterIdLst>
  <p:notesMasterIdLst>
    <p:notesMasterId r:id="rId22"/>
  </p:notesMasterIdLst>
  <p:sldIdLst>
    <p:sldId id="764" r:id="rId3"/>
    <p:sldId id="744" r:id="rId4"/>
    <p:sldId id="749" r:id="rId5"/>
    <p:sldId id="750" r:id="rId6"/>
    <p:sldId id="751" r:id="rId7"/>
    <p:sldId id="745" r:id="rId8"/>
    <p:sldId id="753" r:id="rId9"/>
    <p:sldId id="754" r:id="rId10"/>
    <p:sldId id="755" r:id="rId11"/>
    <p:sldId id="756" r:id="rId12"/>
    <p:sldId id="757" r:id="rId13"/>
    <p:sldId id="758" r:id="rId14"/>
    <p:sldId id="760" r:id="rId15"/>
    <p:sldId id="759" r:id="rId16"/>
    <p:sldId id="762" r:id="rId17"/>
    <p:sldId id="763" r:id="rId18"/>
    <p:sldId id="740" r:id="rId19"/>
    <p:sldId id="765" r:id="rId20"/>
    <p:sldId id="766" r:id="rId2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4802FF-675B-4ACB-ACB2-75A04671BC81}">
          <p14:sldIdLst>
            <p14:sldId id="764"/>
            <p14:sldId id="744"/>
            <p14:sldId id="749"/>
            <p14:sldId id="750"/>
            <p14:sldId id="751"/>
            <p14:sldId id="745"/>
            <p14:sldId id="753"/>
            <p14:sldId id="754"/>
            <p14:sldId id="755"/>
            <p14:sldId id="756"/>
            <p14:sldId id="757"/>
            <p14:sldId id="758"/>
            <p14:sldId id="760"/>
            <p14:sldId id="759"/>
            <p14:sldId id="762"/>
            <p14:sldId id="763"/>
            <p14:sldId id="740"/>
            <p14:sldId id="765"/>
            <p14:sldId id="7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009"/>
    <a:srgbClr val="4F3810"/>
    <a:srgbClr val="373737"/>
    <a:srgbClr val="926230"/>
    <a:srgbClr val="7C542F"/>
    <a:srgbClr val="25170E"/>
    <a:srgbClr val="46473F"/>
    <a:srgbClr val="403A41"/>
    <a:srgbClr val="7E855B"/>
    <a:srgbClr val="A7B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1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174616-65B3-4538-B877-458E415BF4F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CB6A33-075C-46DB-938D-02AC487EA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6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4F02-AA18-4EBE-B0AB-68D0E10C2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DA69-DF6B-4E52-9C11-2D0E7D38F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1B1B-80DB-42FD-B384-6CB8F573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0AC6-3194-400E-BF7E-F875F25C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5FD8E-6C4D-4E66-BAFC-D86B55E9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4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674A8-2663-429D-8534-A88C3E4D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3A43A-9E63-4FC4-8882-2C7737DD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056DF-0179-4836-94F4-0D32D572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9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6118-65BF-4461-9BBC-1C58F3DF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6A37F-2800-4F8A-845D-51C3F91E9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E840D-0E9F-4895-89BA-C6D8CC982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B5DE3-9DCE-402A-847C-CA1E9403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2EFCF-7323-4625-A70E-37777092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CE364-E4A6-4DFF-B9EF-32C54E10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64DB-E42D-4C52-953B-3C2185D0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9EE3-CBB4-44AC-A944-F16D95849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A11A2-868F-4DF6-AAA5-7DA22C9E2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B9730-F93C-49AE-B8E9-50BA6D0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3B4B2-9A7D-4E69-9082-4B143C68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4D705-FA85-4926-8606-BD044F61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6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110E-49AE-42F1-8136-79E9BE70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41853-F764-476F-B0B3-A73E20B59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B8AE3-588A-4553-80AD-63B0B0CB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6C516-B8FC-43C3-8525-B367D8D5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542BE-BA2E-48A1-8751-86922D1D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69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8E80A6-267C-44BD-BB77-C8634EC3E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EACF-D089-4C0F-8D90-AB3B10D01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20315-1837-4082-8724-FB37ADF3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48994-04C0-4753-9A61-90A44B58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849A-4B2B-428E-BA1E-4A4B3008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0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535C-378C-4E39-AB7D-953ADBB10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6E977-CDA4-478B-B123-2D5857E5F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8A19-B5DB-4761-99A4-0B1D8FF4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4DB0-2302-45D7-90E1-3B055432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9222-2011-41B2-B96F-D0B8CD79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9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86E7-3CC1-4AAA-B95F-6A694B42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CD9B-3D56-435F-823A-95CDEDBC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C73F0-B57B-4E12-9A48-0A10ED422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350D9-AF87-4555-821D-C80F955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54913-E4C2-4BA8-9588-878C1AE4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4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356F-36C0-4359-A846-7FC79248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55066-E016-482C-B9F8-C323D784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7F995-CC4C-481E-B997-C687FC25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6072E-3379-4294-8F29-36DF7B3F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9B8B7-21EB-4938-8C56-FA06CC55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2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F9B2-4277-4630-8816-64321D677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ECEC9-E1D4-4151-944A-32ABD5748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3EBC1-0EDE-49AD-AE1B-509AB301F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459D5-085B-4B0B-BE9C-AAAFE99E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27369-63AC-4022-AA7B-0AB61E49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087B5-6448-4850-B796-1D3C44BD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70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A5028-8776-4E55-B843-D0C6CFDF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4620E-1E97-4477-8ECF-96BFEFC0E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23CD8-9031-4DBE-AA2F-316C099D3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EC702-5DEF-46FF-88C5-2E0558E1B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A745F-4D34-4AB0-BECD-89D54B4E4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8CDBF-CBB7-4616-834D-FD5ED808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16B7A-DCC2-474A-8CC8-66B69BF9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CCF63-059E-47EB-A899-34157F53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2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6673-8E07-4B09-9E20-72AF9A3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7DBC6-0B1F-415A-BF2D-D2E6ACCD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3249D-A2A8-4FB2-BAE0-ED04AA7C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1558D-E0E7-4B25-A3FB-FF8528C3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22C76-65E7-4088-BEEA-EA3DBD54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6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DD13-5141-40B5-BF4A-4CF42037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47DC7-5DEE-43FB-B6B0-D6B81A1B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2B126-AF73-4C5D-AA6C-55CD3B05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938A1-5A24-4876-BB0C-92DFBE74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71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07FEC8-6EEF-4534-A95D-C4656E99E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638399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C22CFA8-F812-48D1-B3E3-10DBC05BB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638399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325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A1A97-1DAE-4EC1-A87C-A2CF1FB3E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2D2009">
              <a:alpha val="55000"/>
            </a:srgbClr>
          </a:solidFill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07FEC8-6EEF-4534-A95D-C4656E99E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638399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C22CFA8-F812-48D1-B3E3-10DBC05BB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638399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186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8422-68EE-4F5C-A7A4-90B38B2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314C7-7001-48AF-9AA0-28F05A25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156A2-8A73-4F23-840E-7F55CA4A7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09CB3-14E1-42E1-A564-B3C8B79C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32FF-9ECB-49CF-B1D0-62673E5B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1CAEC-4D75-4AF3-B58F-3FF712CE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56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9A32-E2A0-4628-9F79-512D0BBE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E6DB6-9628-48BC-AC6E-1867DEF81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262A7-05AB-4684-910A-4EEFB391B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6D718-4FFE-4800-A984-F2D62D21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7BB3E-1E55-4149-8B33-B8AA84D6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47402-7CC5-4D77-B04F-BFEE834F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E583-1474-45B2-AD9B-0C74C2CA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A0B9E-4694-4026-8F19-CE4066E92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8F8D-3039-442C-87C8-F9511FE9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14109-3FA0-4806-972D-A40BBB16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C0EA7-D077-4103-9004-22C17165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0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7967C-BAF0-457F-9E75-CEB965F568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5BA43-001C-4554-B163-67DEEF495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83189-8D31-4AF0-8B87-7BE967E8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46CBA-1BB4-4045-B53F-08679531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1ABDA-66B5-4C1F-B586-01438655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7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9977-8552-494B-8A61-19D78D9B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0E3C9-1331-43B8-8562-9A3FF5C6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1E9FF-A504-4C79-B23B-7B3A8105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0DE8-E0A1-4E8A-ACC5-A2B6914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1AFD-C30E-4A00-B141-843AA31E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0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1D6BA4-C1BD-4245-8C96-55331743B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4F6A-8A8C-4ED8-B8CF-991122F5F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53DB-9D66-4A00-9A78-0A95F9D88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6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4F6A-8A8C-4ED8-B8CF-991122F5F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53DB-9D66-4A00-9A78-0A95F9D88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60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4F6A-8A8C-4ED8-B8CF-991122F5F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53DB-9D66-4A00-9A78-0A95F9D88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60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4F6A-8A8C-4ED8-B8CF-991122F5F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85750"/>
            <a:ext cx="5581650" cy="5891213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>
                <a:solidFill>
                  <a:schemeClr val="bg1"/>
                </a:solidFill>
              </a:defRPr>
            </a:lvl1pPr>
            <a:lvl2pPr marL="971550" indent="-514350">
              <a:buFont typeface="Wingdings" panose="05000000000000000000" pitchFamily="2" charset="2"/>
              <a:buChar char="Ø"/>
              <a:defRPr sz="2800">
                <a:solidFill>
                  <a:schemeClr val="bg1"/>
                </a:solidFill>
              </a:defRPr>
            </a:lvl2pPr>
            <a:lvl3pPr marL="1428750" indent="-51435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3pPr>
            <a:lvl4pPr marL="1885950" indent="-51435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4pPr>
            <a:lvl5pPr marL="2343150" indent="-51435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53DB-9D66-4A00-9A78-0A95F9D88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5891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07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865B-922E-4D91-A982-DC8E6397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6B94-9668-45C1-985A-3E5EEF48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9D714-E846-4AAC-BD63-AD5B3553A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CE6EA-577D-4C6B-A49F-F67868E8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35ACA-8633-4914-8DFB-F6C6BAF6F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069C3-A506-4B7F-9AF0-052D7DFB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E2E22-377D-4E67-A935-626C13F5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ACDFF-5B07-438D-806C-ADE9E569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5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10A9-B698-411D-A03F-ADAA3C23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94BE2-F27D-49E2-8E86-2DF11B07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7008-4B1D-4A53-863E-A32FDD2A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60155-BE84-49F8-A9B9-C71B9327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2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2AF09-DE5A-46BB-A8AB-18B66E0E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CB0FC-3A46-4A1A-B216-9AA360650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CE739-DDF3-400E-9C71-E35FBB9C6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FCBC2-EAE1-46B4-A120-D0D21CB59591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CD58-9CFA-4EE0-8871-5AB460B1D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A7CA-7582-4BBC-B8D1-D41605871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C14D5-F016-484A-A02C-A767EA54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14" r:id="rId5"/>
    <p:sldLayoutId id="2147483700" r:id="rId6"/>
    <p:sldLayoutId id="2147483699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7B534-259E-4437-8FA2-197D647F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3B38E-0974-4692-85E3-12DBA46A9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8EFC2-D9C3-42C0-9CD0-6008D6F0A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0937B-F44A-4AD5-B6FF-F43A383F98BA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82B14-083D-496E-8637-B33237A6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15F8-CCD2-4CA1-83EF-8C9A4B902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2322-50E3-4BE4-8292-90F117F76C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C2ED1-304C-43E8-9121-657143F8A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49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3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2CEED-63DB-44D0-B2F1-4523EF6AD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9DFD6-EBD2-4265-85D4-F6987F13E0B7}"/>
              </a:ext>
            </a:extLst>
          </p:cNvPr>
          <p:cNvSpPr txBox="1"/>
          <p:nvPr/>
        </p:nvSpPr>
        <p:spPr>
          <a:xfrm>
            <a:off x="358588" y="4805082"/>
            <a:ext cx="3367251" cy="1585049"/>
          </a:xfrm>
          <a:prstGeom prst="rect">
            <a:avLst/>
          </a:prstGeom>
          <a:solidFill>
            <a:srgbClr val="F5D1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Parable of the</a:t>
            </a:r>
          </a:p>
          <a:p>
            <a:pPr algn="ctr"/>
            <a:r>
              <a:rPr lang="en-US" sz="3600" dirty="0"/>
              <a:t>Wedding Feast</a:t>
            </a:r>
          </a:p>
          <a:p>
            <a:pPr algn="ctr"/>
            <a:r>
              <a:rPr lang="en-US" sz="2500" dirty="0"/>
              <a:t>Matthew 22:1-14</a:t>
            </a:r>
          </a:p>
        </p:txBody>
      </p:sp>
    </p:spTree>
    <p:extLst>
      <p:ext uri="{BB962C8B-B14F-4D97-AF65-F5344CB8AC3E}">
        <p14:creationId xmlns:p14="http://schemas.microsoft.com/office/powerpoint/2010/main" val="24676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“certain king”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Who does the “son” represent?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Jesus often places Himself in His parables because He is the key to salvation for all people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“The kingdom of heaven is like a certain king who arranged a marriage for </a:t>
            </a:r>
            <a:r>
              <a:rPr lang="en-US" i="1" dirty="0">
                <a:solidFill>
                  <a:srgbClr val="FFC000"/>
                </a:solidFill>
              </a:rPr>
              <a:t>his son</a:t>
            </a:r>
            <a:r>
              <a:rPr lang="en-US" i="1" dirty="0"/>
              <a:t>,</a:t>
            </a:r>
            <a:r>
              <a:rPr lang="en-US" dirty="0"/>
              <a:t> 	     Mt 22:2</a:t>
            </a:r>
          </a:p>
          <a:p>
            <a:r>
              <a:rPr lang="en-US" i="1" dirty="0"/>
              <a:t>“Hear another parable: There was a certain landowner who planted a vineyard and set a hedge around it, dug a winepress in it and built a tower. And he leased it to vinedressers and went into a far country.</a:t>
            </a:r>
            <a:r>
              <a:rPr lang="en-US" dirty="0"/>
              <a:t> 						Mt 21:33</a:t>
            </a:r>
          </a:p>
          <a:p>
            <a:r>
              <a:rPr lang="en-US" dirty="0"/>
              <a:t> </a:t>
            </a:r>
            <a:r>
              <a:rPr lang="en-US" i="1" dirty="0"/>
              <a:t>Then last of all </a:t>
            </a:r>
            <a:r>
              <a:rPr lang="en-US" i="1" dirty="0">
                <a:solidFill>
                  <a:srgbClr val="FFC000"/>
                </a:solidFill>
              </a:rPr>
              <a:t>he sent his son </a:t>
            </a:r>
            <a:r>
              <a:rPr lang="en-US" i="1" dirty="0"/>
              <a:t>to them, saying, ‘They will respect my son.’ But when the vinedressers saw the son, they said among themselves, ‘This is the heir. Come, let us kill him and seize his inheritance.’ So </a:t>
            </a:r>
            <a:r>
              <a:rPr lang="en-US" i="1" dirty="0">
                <a:solidFill>
                  <a:srgbClr val="FFC000"/>
                </a:solidFill>
              </a:rPr>
              <a:t>they took him and cast him out of the vineyard and killed him</a:t>
            </a:r>
            <a:r>
              <a:rPr lang="en-US" i="1" dirty="0"/>
              <a:t>.</a:t>
            </a:r>
            <a:r>
              <a:rPr lang="en-US" dirty="0"/>
              <a:t> 		Mt 21:37–39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“certain king”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“son” represent?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7B9A9"/>
                </a:solidFill>
              </a:rPr>
              <a:t>Jesus often places Himself in His parables because He is the key to salvation for all people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He is the Son that the Father desires to greatly honor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A7B9A9"/>
                </a:solidFill>
              </a:rPr>
              <a:t>“The kingdom of heaven is like a certain king who arranged a marriage for </a:t>
            </a:r>
            <a:r>
              <a:rPr lang="en-US" i="1" dirty="0">
                <a:solidFill>
                  <a:srgbClr val="FFC000"/>
                </a:solidFill>
              </a:rPr>
              <a:t>his son</a:t>
            </a:r>
            <a:r>
              <a:rPr lang="en-US" i="1" dirty="0"/>
              <a:t>,</a:t>
            </a:r>
            <a:r>
              <a:rPr lang="en-US" dirty="0"/>
              <a:t> 	</a:t>
            </a:r>
            <a:r>
              <a:rPr lang="en-US" dirty="0">
                <a:solidFill>
                  <a:srgbClr val="A7B9A9"/>
                </a:solidFill>
              </a:rPr>
              <a:t>     Mt 22:2</a:t>
            </a:r>
          </a:p>
          <a:p>
            <a:r>
              <a:rPr lang="en-US" i="1" dirty="0"/>
              <a:t>For the Father judges no one, but has committed all judgment to the Son, </a:t>
            </a:r>
            <a:r>
              <a:rPr lang="en-US" i="1" dirty="0">
                <a:solidFill>
                  <a:srgbClr val="FFC000"/>
                </a:solidFill>
              </a:rPr>
              <a:t>that all should honor the Son just as they honor the Father</a:t>
            </a:r>
            <a:r>
              <a:rPr lang="en-US" i="1" dirty="0"/>
              <a:t>. He who does not honor the Son does not honor the Father who sent Him.</a:t>
            </a:r>
            <a:r>
              <a:rPr lang="en-US" dirty="0"/>
              <a:t> 				Jn 5:22–23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“certain king”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“son” represent?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7B9A9"/>
                </a:solidFill>
              </a:rPr>
              <a:t>Jesus often places Himself in His parables because He is the key to salvation for all people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He is the Son that the Father desires to greatly honor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A7B9A9"/>
                </a:solidFill>
              </a:rPr>
              <a:t>“The kingdom of heaven is like a certain king who arranged a marriage for </a:t>
            </a:r>
            <a:r>
              <a:rPr lang="en-US" i="1" dirty="0">
                <a:solidFill>
                  <a:srgbClr val="FFC000"/>
                </a:solidFill>
              </a:rPr>
              <a:t>his son</a:t>
            </a:r>
            <a:r>
              <a:rPr lang="en-US" i="1" dirty="0">
                <a:solidFill>
                  <a:srgbClr val="A7B9A9"/>
                </a:solidFill>
              </a:rPr>
              <a:t>,</a:t>
            </a:r>
            <a:r>
              <a:rPr lang="en-US" dirty="0"/>
              <a:t> 	     </a:t>
            </a:r>
            <a:r>
              <a:rPr lang="en-US" dirty="0">
                <a:solidFill>
                  <a:srgbClr val="A7B9A9"/>
                </a:solidFill>
              </a:rPr>
              <a:t>Mt 22:2</a:t>
            </a:r>
          </a:p>
          <a:p>
            <a:r>
              <a:rPr lang="en-US" i="1" dirty="0"/>
              <a:t>…He humbled Himself and became obedient to the point of death, even the death of the cross. Therefore </a:t>
            </a:r>
            <a:r>
              <a:rPr lang="en-US" i="1" dirty="0">
                <a:solidFill>
                  <a:srgbClr val="FFC000"/>
                </a:solidFill>
              </a:rPr>
              <a:t>God also has highly exalted </a:t>
            </a:r>
            <a:r>
              <a:rPr lang="en-US" i="1" dirty="0"/>
              <a:t>Him and given Him the name which is above every name, that at the name of Jesus </a:t>
            </a:r>
            <a:r>
              <a:rPr lang="en-US" i="1" dirty="0">
                <a:solidFill>
                  <a:srgbClr val="FFC000"/>
                </a:solidFill>
              </a:rPr>
              <a:t>every knee should bow</a:t>
            </a:r>
            <a:r>
              <a:rPr lang="en-US" i="1" dirty="0"/>
              <a:t>, of those in heaven, and of those on earth, and of those under the earth, and that </a:t>
            </a:r>
            <a:r>
              <a:rPr lang="en-US" i="1" dirty="0">
                <a:solidFill>
                  <a:srgbClr val="FFC000"/>
                </a:solidFill>
              </a:rPr>
              <a:t>every tongue should confess that Jesus Christ is Lord</a:t>
            </a:r>
            <a:r>
              <a:rPr lang="en-US" i="1" dirty="0"/>
              <a:t>, to the glory of God the Father.</a:t>
            </a:r>
            <a:r>
              <a:rPr lang="en-US" dirty="0"/>
              <a:t> 				Php 2:8–11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“certain king”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“son”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Why is a marriage feast used in the parable?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An event that perfectly sets the scene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An occasion that gives a father the opportunity to greatly honor his son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Very careful planning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A very serious occasion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Expense is not a consideration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Exposes the foolishness of those who would not come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“The kingdom of heaven is like a certain king who </a:t>
            </a:r>
            <a:r>
              <a:rPr lang="en-US" i="1" dirty="0">
                <a:solidFill>
                  <a:srgbClr val="FFC000"/>
                </a:solidFill>
              </a:rPr>
              <a:t>arranged a marriage</a:t>
            </a:r>
            <a:r>
              <a:rPr lang="en-US" i="1" dirty="0"/>
              <a:t> for his son,</a:t>
            </a:r>
            <a:r>
              <a:rPr lang="en-US" dirty="0"/>
              <a:t> 	     Mt 22:2</a:t>
            </a:r>
          </a:p>
          <a:p>
            <a:endParaRPr lang="en-US" dirty="0"/>
          </a:p>
          <a:p>
            <a:r>
              <a:rPr lang="en-US" i="1" dirty="0"/>
              <a:t>and sent out his servants to call those who were invited to the wedding; and they were not willing to come.</a:t>
            </a:r>
            <a:r>
              <a:rPr lang="en-US" dirty="0"/>
              <a:t> 			Mt 22:3 </a:t>
            </a:r>
          </a:p>
          <a:p>
            <a:r>
              <a:rPr lang="en-US" i="1" dirty="0"/>
              <a:t>Again, he sent out other servants, saying, ‘Tell those who are invited, “See, I have prepared my dinner; my oxen and fatted cattle are killed, and all things are ready. Come to the wedding.” ’</a:t>
            </a:r>
            <a:r>
              <a:rPr lang="en-US" dirty="0"/>
              <a:t> Mt 22:4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“certain king”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Who does the “son” represent?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Why is a marriage feast used in the parable?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Those who enter the kingdom are said in Revelation 19 to be “called” to the “marriage supper of the Lamb”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In the parable of the Wedding Feast, those who are </a:t>
            </a:r>
            <a:r>
              <a:rPr lang="en-US" dirty="0">
                <a:solidFill>
                  <a:srgbClr val="FFC000"/>
                </a:solidFill>
              </a:rPr>
              <a:t>chosen guests</a:t>
            </a:r>
            <a:r>
              <a:rPr lang="en-US" dirty="0"/>
              <a:t> are those who are allowed to be citizens of the kingdom of heaven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A7B9A9"/>
                </a:solidFill>
              </a:rPr>
              <a:t>“The kingdom of heaven is like a certain king who arranged a marriage for his son,</a:t>
            </a:r>
            <a:r>
              <a:rPr lang="en-US" dirty="0">
                <a:solidFill>
                  <a:srgbClr val="A7B9A9"/>
                </a:solidFill>
              </a:rPr>
              <a:t> 	     Mt 22:2</a:t>
            </a:r>
          </a:p>
          <a:p>
            <a:endParaRPr lang="en-US" i="1" dirty="0"/>
          </a:p>
          <a:p>
            <a:r>
              <a:rPr lang="en-US" i="1" dirty="0"/>
              <a:t>Then he said to me, “Write: ‘Blessed are those who are </a:t>
            </a:r>
            <a:r>
              <a:rPr lang="en-US" i="1" dirty="0">
                <a:solidFill>
                  <a:srgbClr val="FFC000"/>
                </a:solidFill>
              </a:rPr>
              <a:t>called</a:t>
            </a:r>
            <a:r>
              <a:rPr lang="en-US" i="1" dirty="0"/>
              <a:t> to the </a:t>
            </a:r>
            <a:r>
              <a:rPr lang="en-US" i="1" dirty="0">
                <a:solidFill>
                  <a:srgbClr val="FFC000"/>
                </a:solidFill>
              </a:rPr>
              <a:t>marriage supper of the Lamb</a:t>
            </a:r>
            <a:r>
              <a:rPr lang="en-US" i="1" dirty="0"/>
              <a:t>!’ ” …</a:t>
            </a:r>
            <a:r>
              <a:rPr lang="en-US" dirty="0"/>
              <a:t>			     Re 19:9 </a:t>
            </a:r>
          </a:p>
          <a:p>
            <a:r>
              <a:rPr lang="en-US" i="1" dirty="0"/>
              <a:t>…And the wedding hall was </a:t>
            </a:r>
            <a:r>
              <a:rPr lang="en-US" i="1" dirty="0">
                <a:solidFill>
                  <a:srgbClr val="FFC000"/>
                </a:solidFill>
              </a:rPr>
              <a:t>filled with guests</a:t>
            </a:r>
            <a:r>
              <a:rPr lang="en-US" i="1" dirty="0"/>
              <a:t>.</a:t>
            </a:r>
            <a:r>
              <a:rPr lang="en-US" dirty="0"/>
              <a:t> Mt 22:10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Who are the servants?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 King’s servants are saved people who are willing to do whatever the King desires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They call the invited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They are willing to be rejected while giving the King’s message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They are willing even to die for the King if necessary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 King shares confidential information with them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The King shares the goal with them and they are trusted to figure out how to accomplish the goal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and sent out his servants to call those who were invited to the wedding; 				</a:t>
            </a:r>
            <a:r>
              <a:rPr lang="en-US" dirty="0">
                <a:solidFill>
                  <a:prstClr val="white"/>
                </a:solidFill>
              </a:rPr>
              <a:t>Mt 22:3a</a:t>
            </a:r>
            <a:endParaRPr lang="en-US" i="1" dirty="0"/>
          </a:p>
          <a:p>
            <a:r>
              <a:rPr lang="en-US" i="1" dirty="0"/>
              <a:t>and they were not willing to come.</a:t>
            </a:r>
            <a:r>
              <a:rPr lang="en-US" dirty="0"/>
              <a:t> 				Mt 22:3b</a:t>
            </a:r>
          </a:p>
          <a:p>
            <a:r>
              <a:rPr lang="en-US" dirty="0"/>
              <a:t> </a:t>
            </a:r>
            <a:r>
              <a:rPr lang="en-US" i="1" dirty="0"/>
              <a:t>And the rest seized his servants, treated them spitefully, and killed them.</a:t>
            </a:r>
            <a:r>
              <a:rPr lang="en-US" dirty="0"/>
              <a:t> 			Mt 22:6</a:t>
            </a:r>
          </a:p>
          <a:p>
            <a:r>
              <a:rPr lang="en-US" i="1" dirty="0"/>
              <a:t>Then he said to his servants, ‘The wedding is ready, but those who were invited were not worthy.</a:t>
            </a:r>
            <a:r>
              <a:rPr lang="en-US" dirty="0"/>
              <a:t>	  Mt 22:8 </a:t>
            </a:r>
          </a:p>
          <a:p>
            <a:r>
              <a:rPr lang="en-US" i="1" dirty="0">
                <a:solidFill>
                  <a:srgbClr val="FFC000"/>
                </a:solidFill>
              </a:rPr>
              <a:t>Therefore go </a:t>
            </a:r>
            <a:r>
              <a:rPr lang="en-US" i="1" dirty="0"/>
              <a:t>into the highways, </a:t>
            </a:r>
            <a:r>
              <a:rPr lang="en-US" i="1" dirty="0">
                <a:solidFill>
                  <a:srgbClr val="FFC000"/>
                </a:solidFill>
              </a:rPr>
              <a:t>and as many as you find, invite</a:t>
            </a:r>
            <a:r>
              <a:rPr lang="en-US" i="1" dirty="0"/>
              <a:t> to the wedding.’</a:t>
            </a:r>
            <a:r>
              <a:rPr lang="en-US" dirty="0"/>
              <a:t> 			Mt 22:9 </a:t>
            </a:r>
          </a:p>
          <a:p>
            <a:r>
              <a:rPr lang="en-US" i="1" dirty="0"/>
              <a:t>So those servants went out …And the wedding hall was filled with guests.</a:t>
            </a:r>
            <a:r>
              <a:rPr lang="en-US" dirty="0"/>
              <a:t> 				   Mt 22:10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srgbClr val="A7B9A9"/>
                </a:solidFill>
              </a:rPr>
              <a:t>In the parable of the Wedding Feast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Who are the chosen?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Those who were willing to take advantage of the gracious offer of the king</a:t>
            </a:r>
          </a:p>
          <a:p>
            <a:pPr marL="1314450" lvl="2" indent="-457200">
              <a:buFont typeface="Wingdings" panose="05000000000000000000" pitchFamily="2" charset="2"/>
              <a:buChar char="ü"/>
            </a:pPr>
            <a:r>
              <a:rPr lang="en-US" dirty="0"/>
              <a:t>Had nothing to do with their worthiness, their wealth, their status in life</a:t>
            </a:r>
          </a:p>
          <a:p>
            <a:pPr marL="1314450" lvl="2" indent="-457200">
              <a:buFont typeface="Wingdings" panose="05000000000000000000" pitchFamily="2" charset="2"/>
              <a:buChar char="ü"/>
            </a:pPr>
            <a:r>
              <a:rPr lang="en-US" dirty="0"/>
              <a:t>Had only to do with their willingness to respond to the king’s invitation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So those servants went out into the highways and gathered together </a:t>
            </a:r>
            <a:r>
              <a:rPr lang="en-US" i="1" dirty="0">
                <a:solidFill>
                  <a:srgbClr val="FFC000"/>
                </a:solidFill>
              </a:rPr>
              <a:t>all whom they found, both bad and good</a:t>
            </a:r>
            <a:r>
              <a:rPr lang="en-US" i="1" dirty="0"/>
              <a:t>. And </a:t>
            </a:r>
            <a:r>
              <a:rPr lang="en-US" i="1" dirty="0">
                <a:solidFill>
                  <a:srgbClr val="FFC000"/>
                </a:solidFill>
              </a:rPr>
              <a:t>the wedding hall was filled with guests</a:t>
            </a:r>
            <a:r>
              <a:rPr lang="en-US" i="1" dirty="0"/>
              <a:t>.</a:t>
            </a:r>
            <a:r>
              <a:rPr lang="en-US" dirty="0"/>
              <a:t> 	    Mt 22:10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CDCB61-1D43-48C2-A240-21D2B0B0A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387275"/>
            <a:ext cx="2609850" cy="5789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“By the Rivers of Babylon” </a:t>
            </a:r>
          </a:p>
          <a:p>
            <a:pPr marL="0" indent="0" algn="ctr">
              <a:buNone/>
            </a:pPr>
            <a:r>
              <a:rPr lang="en-US" dirty="0"/>
              <a:t>Psalm 137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2CA60B-66BD-47A1-8A26-2A151C39CFE7}"/>
              </a:ext>
            </a:extLst>
          </p:cNvPr>
          <p:cNvSpPr/>
          <p:nvPr/>
        </p:nvSpPr>
        <p:spPr>
          <a:xfrm>
            <a:off x="8339666" y="0"/>
            <a:ext cx="3852334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DF976D-3D28-426B-BA5C-6D5B77AB1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666" y="0"/>
            <a:ext cx="3414184" cy="6858000"/>
          </a:xfrm>
        </p:spPr>
        <p:txBody>
          <a:bodyPr>
            <a:normAutofit lnSpcReduction="10000"/>
          </a:bodyPr>
          <a:lstStyle/>
          <a:p>
            <a:pPr marL="400050" indent="-4572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white"/>
                </a:solidFill>
              </a:rPr>
              <a:t>Required humility</a:t>
            </a:r>
          </a:p>
          <a:p>
            <a:pPr marL="857250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white"/>
                </a:solidFill>
              </a:rPr>
              <a:t>Had to accept the king’s wedding garment instead of their own</a:t>
            </a:r>
          </a:p>
          <a:p>
            <a:pPr lvl="0"/>
            <a:r>
              <a:rPr lang="en-US" i="1" dirty="0">
                <a:solidFill>
                  <a:prstClr val="white"/>
                </a:solidFill>
              </a:rPr>
              <a:t>“But when the king came in to see the guests, he saw a man there who did not have on </a:t>
            </a:r>
            <a:r>
              <a:rPr lang="en-US" i="1" dirty="0">
                <a:solidFill>
                  <a:srgbClr val="FFC000"/>
                </a:solidFill>
              </a:rPr>
              <a:t>a wedding garment</a:t>
            </a:r>
            <a:r>
              <a:rPr lang="en-US" i="1" dirty="0">
                <a:solidFill>
                  <a:prstClr val="white"/>
                </a:solidFill>
              </a:rPr>
              <a:t>.</a:t>
            </a:r>
            <a:r>
              <a:rPr lang="en-US" dirty="0">
                <a:solidFill>
                  <a:prstClr val="white"/>
                </a:solidFill>
              </a:rPr>
              <a:t>   		Mt 22:11</a:t>
            </a:r>
          </a:p>
          <a:p>
            <a:r>
              <a:rPr lang="en-US" i="1" dirty="0"/>
              <a:t>Then the king said to the servants, ‘Bind him hand and foot, take him away…			</a:t>
            </a:r>
            <a:r>
              <a:rPr lang="en-US" dirty="0"/>
              <a:t>Mt 22:13 </a:t>
            </a:r>
          </a:p>
          <a:p>
            <a:pPr marL="400050" lvl="1" indent="0">
              <a:buNone/>
            </a:pP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5C037-8D1C-4061-A145-66DE62DB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3667" y="0"/>
            <a:ext cx="10583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A7B9A9"/>
                </a:solidFill>
              </a:rPr>
              <a:t>Required humility</a:t>
            </a:r>
          </a:p>
          <a:p>
            <a:pPr marL="1314450" lvl="2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A7B9A9"/>
                </a:solidFill>
              </a:rPr>
              <a:t>Had to accept the king’s wedding garment instead of their own</a:t>
            </a:r>
          </a:p>
          <a:p>
            <a:pPr marL="1771650" lvl="3" indent="-457200">
              <a:buFont typeface="Wingdings" panose="05000000000000000000" pitchFamily="2" charset="2"/>
              <a:buChar char="ü"/>
            </a:pPr>
            <a:r>
              <a:rPr lang="en-US" dirty="0"/>
              <a:t>Are you willing to admit that your righteousness is not sufficient to get you into the kingdom?</a:t>
            </a:r>
          </a:p>
          <a:p>
            <a:pPr marL="1314450" lvl="2" indent="-457200">
              <a:buFont typeface="Courier New" panose="02070309020205020404" pitchFamily="49" charset="0"/>
              <a:buChar char="o"/>
            </a:pPr>
            <a:r>
              <a:rPr lang="en-US" dirty="0"/>
              <a:t>Had to be willing to be looked down upon by scoffers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For I say to you, that unless your righteousness exceeds the righteousness of the scribes and Pharisees, you will by no means enter the kingdom of heaven.</a:t>
            </a:r>
            <a:r>
              <a:rPr lang="en-US" dirty="0"/>
              <a:t> 					    Mt 5:20</a:t>
            </a:r>
          </a:p>
          <a:p>
            <a:r>
              <a:rPr lang="en-US" dirty="0"/>
              <a:t> </a:t>
            </a:r>
            <a:r>
              <a:rPr lang="en-US" i="1" dirty="0"/>
              <a:t>For He made Him who knew no sin to be sin for us, that we might become the righteousness of God in Him.</a:t>
            </a:r>
            <a:r>
              <a:rPr lang="en-US" dirty="0"/>
              <a:t> 2 Co 5:21 </a:t>
            </a:r>
          </a:p>
          <a:p>
            <a:endParaRPr lang="en-US" dirty="0"/>
          </a:p>
          <a:p>
            <a:r>
              <a:rPr lang="en-US" i="1" dirty="0"/>
              <a:t>…they were not willing to come.</a:t>
            </a:r>
            <a:r>
              <a:rPr lang="en-US" dirty="0"/>
              <a:t> 				    Mt 22:3</a:t>
            </a:r>
          </a:p>
          <a:p>
            <a:r>
              <a:rPr lang="en-US" i="1" dirty="0"/>
              <a:t>But they made light of it and went their ways, one to his own farm, another to his business.</a:t>
            </a:r>
            <a:r>
              <a:rPr lang="en-US" dirty="0"/>
              <a:t>      Mt 22:5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8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2CEED-63DB-44D0-B2F1-4523EF6AD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9DFD6-EBD2-4265-85D4-F6987F13E0B7}"/>
              </a:ext>
            </a:extLst>
          </p:cNvPr>
          <p:cNvSpPr txBox="1"/>
          <p:nvPr/>
        </p:nvSpPr>
        <p:spPr>
          <a:xfrm>
            <a:off x="358588" y="4805082"/>
            <a:ext cx="3367251" cy="1754326"/>
          </a:xfrm>
          <a:prstGeom prst="rect">
            <a:avLst/>
          </a:prstGeom>
          <a:solidFill>
            <a:srgbClr val="F5D1B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a chosen citizen of the Kingdom?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9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Parable</a:t>
            </a:r>
          </a:p>
          <a:p>
            <a:pPr lvl="1"/>
            <a:r>
              <a:rPr lang="en-US" dirty="0"/>
              <a:t>An earthly story used to convey spiritual truth</a:t>
            </a:r>
          </a:p>
          <a:p>
            <a:pPr lvl="1"/>
            <a:r>
              <a:rPr lang="en-US" dirty="0"/>
              <a:t>Parables enable people who believe to understand, but block the understanding of those who refuse to believe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And the disciples came and said to Him, “Why do You speak to them in </a:t>
            </a:r>
            <a:r>
              <a:rPr lang="en-US" i="1" dirty="0">
                <a:solidFill>
                  <a:srgbClr val="FFC000"/>
                </a:solidFill>
              </a:rPr>
              <a:t>parables</a:t>
            </a:r>
            <a:r>
              <a:rPr lang="en-US" i="1" dirty="0"/>
              <a:t>?”</a:t>
            </a:r>
            <a:r>
              <a:rPr lang="en-US" dirty="0"/>
              <a:t> 		  Mt 13:10</a:t>
            </a:r>
          </a:p>
          <a:p>
            <a:r>
              <a:rPr lang="en-US" dirty="0"/>
              <a:t> </a:t>
            </a:r>
            <a:r>
              <a:rPr lang="en-US" i="1" dirty="0"/>
              <a:t>He answered and said to them, “Because it has been given to you to know </a:t>
            </a:r>
            <a:r>
              <a:rPr lang="en-US" i="1" dirty="0">
                <a:solidFill>
                  <a:srgbClr val="FFC000"/>
                </a:solidFill>
              </a:rPr>
              <a:t>the mysteries of the kingdom of heaven</a:t>
            </a:r>
            <a:r>
              <a:rPr lang="en-US" i="1" dirty="0"/>
              <a:t>, but to them it has not been given.</a:t>
            </a:r>
            <a:r>
              <a:rPr lang="en-US" dirty="0"/>
              <a:t> 	   Mt 13:11</a:t>
            </a:r>
          </a:p>
          <a:p>
            <a:r>
              <a:rPr lang="en-US" dirty="0"/>
              <a:t> </a:t>
            </a:r>
            <a:r>
              <a:rPr lang="en-US" i="1" dirty="0"/>
              <a:t>For whoever has, to him more will be given, and he will have abundance; but whoever does not have, even what he has will be taken away from him.</a:t>
            </a:r>
            <a:r>
              <a:rPr lang="en-US" dirty="0"/>
              <a:t> 	    Mt 13:12</a:t>
            </a:r>
          </a:p>
        </p:txBody>
      </p:sp>
    </p:spTree>
    <p:extLst>
      <p:ext uri="{BB962C8B-B14F-4D97-AF65-F5344CB8AC3E}">
        <p14:creationId xmlns:p14="http://schemas.microsoft.com/office/powerpoint/2010/main" val="4617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Notes about </a:t>
            </a:r>
            <a:r>
              <a:rPr lang="en-US" i="1" dirty="0"/>
              <a:t>“The kingdom of heaven”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God is the King today over all things  [Universal Kingdom]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Jesus Christ created all things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Both physical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And in the realm of kings and nations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Jesus Christ sustains all things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Today God’s </a:t>
            </a:r>
            <a:r>
              <a:rPr lang="en-US" i="1" dirty="0"/>
              <a:t>kingdom of heaven </a:t>
            </a:r>
            <a:r>
              <a:rPr lang="en-US" dirty="0"/>
              <a:t>is real but can only be seen by faith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When Christ returns God’s Kingdom will be seen in the physical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750"/>
            <a:ext cx="5581650" cy="6892972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“</a:t>
            </a:r>
            <a:r>
              <a:rPr lang="en-US" i="1" dirty="0">
                <a:solidFill>
                  <a:srgbClr val="FFC000"/>
                </a:solidFill>
              </a:rPr>
              <a:t>The kingdom of heaven is like a</a:t>
            </a:r>
            <a:r>
              <a:rPr lang="en-US" i="1" dirty="0"/>
              <a:t> certain king who arranged a marriage for his son,</a:t>
            </a:r>
            <a:r>
              <a:rPr lang="en-US" dirty="0"/>
              <a:t> Mt 22:2 </a:t>
            </a:r>
          </a:p>
          <a:p>
            <a:r>
              <a:rPr lang="en-US" i="1" dirty="0"/>
              <a:t>The </a:t>
            </a:r>
            <a:r>
              <a:rPr lang="en-US" i="1" cap="small" dirty="0"/>
              <a:t>Lord</a:t>
            </a:r>
            <a:r>
              <a:rPr lang="en-US" i="1" dirty="0"/>
              <a:t> has established His throne in heaven, And </a:t>
            </a:r>
            <a:r>
              <a:rPr lang="en-US" i="1" dirty="0">
                <a:solidFill>
                  <a:srgbClr val="FFC000"/>
                </a:solidFill>
              </a:rPr>
              <a:t>His kingdom </a:t>
            </a:r>
            <a:r>
              <a:rPr lang="en-US" i="1" dirty="0"/>
              <a:t>rules over all.</a:t>
            </a:r>
            <a:r>
              <a:rPr lang="en-US" dirty="0"/>
              <a:t> 				Ps 103:19</a:t>
            </a:r>
          </a:p>
          <a:p>
            <a:r>
              <a:rPr lang="en-US" i="1" dirty="0"/>
              <a:t>For </a:t>
            </a:r>
            <a:r>
              <a:rPr lang="en-US" i="1" dirty="0">
                <a:solidFill>
                  <a:srgbClr val="FFC000"/>
                </a:solidFill>
              </a:rPr>
              <a:t>by Him all things were created that are in heaven and that are on earth, visible and invisible, whether thrones or dominions or principalities or powers.</a:t>
            </a:r>
            <a:r>
              <a:rPr lang="en-US" i="1" dirty="0"/>
              <a:t> All things were created through Him and for Him.</a:t>
            </a:r>
            <a:r>
              <a:rPr lang="en-US" dirty="0"/>
              <a:t> Col 1:16 </a:t>
            </a:r>
          </a:p>
          <a:p>
            <a:r>
              <a:rPr lang="en-US" i="1" dirty="0"/>
              <a:t>And He is before all things, and in Him all things consist.</a:t>
            </a:r>
            <a:r>
              <a:rPr lang="en-US" dirty="0"/>
              <a:t> 		Col 1:17 </a:t>
            </a:r>
          </a:p>
          <a:p>
            <a:r>
              <a:rPr lang="en-US" i="1" dirty="0"/>
              <a:t>…[I speak in parables]…“Because it has been given to you to know </a:t>
            </a:r>
            <a:r>
              <a:rPr lang="en-US" i="1" dirty="0">
                <a:solidFill>
                  <a:srgbClr val="FFC000"/>
                </a:solidFill>
              </a:rPr>
              <a:t>the mysteries of the kingdom of heaven</a:t>
            </a:r>
            <a:r>
              <a:rPr lang="en-US" i="1" dirty="0"/>
              <a:t>, but to them it has not been given.</a:t>
            </a:r>
            <a:r>
              <a:rPr lang="en-US" dirty="0"/>
              <a:t> 				Mt 13:11</a:t>
            </a:r>
          </a:p>
          <a:p>
            <a:r>
              <a:rPr lang="en-US" i="1" dirty="0"/>
              <a:t>“When the Son of Man comes in His glory, and all the holy angels with Him, then He will sit on the throne of His glory.</a:t>
            </a:r>
            <a:r>
              <a:rPr lang="en-US" dirty="0"/>
              <a:t> 			Mt 25:31 </a:t>
            </a:r>
          </a:p>
        </p:txBody>
      </p:sp>
    </p:spTree>
    <p:extLst>
      <p:ext uri="{BB962C8B-B14F-4D97-AF65-F5344CB8AC3E}">
        <p14:creationId xmlns:p14="http://schemas.microsoft.com/office/powerpoint/2010/main" val="19633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Those without faith see the effects of God’s rule – </a:t>
            </a:r>
          </a:p>
          <a:p>
            <a:pPr lvl="2"/>
            <a:r>
              <a:rPr lang="en-US" dirty="0"/>
              <a:t>but reject the thought that God is the reason for things happening</a:t>
            </a:r>
          </a:p>
          <a:p>
            <a:pPr lvl="1"/>
            <a:r>
              <a:rPr lang="en-US" dirty="0"/>
              <a:t>Jesus points out the fallacy of their rejection</a:t>
            </a:r>
          </a:p>
          <a:p>
            <a:pPr lvl="1"/>
            <a:r>
              <a:rPr lang="en-US" dirty="0"/>
              <a:t>Jesus shows that the Kingdom is real and operating in their midst</a:t>
            </a:r>
          </a:p>
          <a:p>
            <a:pPr lvl="2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Then one was brought to Him who was demon-possessed, blind and mute; and He healed him, so that the blind and mute man both spoke and saw.</a:t>
            </a:r>
            <a:r>
              <a:rPr lang="en-US" dirty="0"/>
              <a:t> 			   Mt 12:22</a:t>
            </a:r>
          </a:p>
          <a:p>
            <a:r>
              <a:rPr lang="en-US" i="1" dirty="0"/>
              <a:t>Now when the Pharisees heard it they said, “This fellow does not cast out demons except by Beelzebub, the ruler of the demons.”</a:t>
            </a:r>
            <a:r>
              <a:rPr lang="en-US" dirty="0"/>
              <a:t>  Mt 12:24</a:t>
            </a:r>
          </a:p>
          <a:p>
            <a:r>
              <a:rPr lang="en-US" i="1" dirty="0"/>
              <a:t>If Satan casts out Satan, he is divided against himself. How then will his kingdom stand?</a:t>
            </a:r>
            <a:r>
              <a:rPr lang="en-US" dirty="0"/>
              <a:t>     Mt 12:26</a:t>
            </a:r>
          </a:p>
          <a:p>
            <a:r>
              <a:rPr lang="en-US" i="1" dirty="0"/>
              <a:t>But if I cast out demons by the Spirit of God, surely the kingdom of God has come upon you.</a:t>
            </a:r>
            <a:r>
              <a:rPr lang="en-US" dirty="0"/>
              <a:t>   Mt 12:28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1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does Jesus give parables that show what the kingdom of heaven is like?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The kingdom of heaven is invisible to our physical eye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These parables let believers see God at work behind the curtain of visibility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They encourage us to live by faith and not by sight</a:t>
            </a:r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“The kingdom of heaven is like …</a:t>
            </a:r>
            <a:r>
              <a:rPr lang="en-US" dirty="0"/>
              <a:t> 				  Mt 22:2</a:t>
            </a:r>
          </a:p>
          <a:p>
            <a:endParaRPr lang="en-US" dirty="0"/>
          </a:p>
          <a:p>
            <a:r>
              <a:rPr lang="en-US" i="1" dirty="0"/>
              <a:t>But the natural man does not receive the things of the Spirit of God, for they are foolishness to him; nor can he know them, because they are spiritually discerned.</a:t>
            </a:r>
            <a:r>
              <a:rPr lang="en-US" dirty="0"/>
              <a:t> 					   			   1 Co 2:14 </a:t>
            </a:r>
          </a:p>
          <a:p>
            <a:r>
              <a:rPr lang="en-US" i="1" dirty="0"/>
              <a:t>But blessed are your eyes for they see, and your ears for they hear;</a:t>
            </a:r>
            <a:r>
              <a:rPr lang="en-US" dirty="0"/>
              <a:t> 				     Mt 13:16 </a:t>
            </a:r>
          </a:p>
          <a:p>
            <a:r>
              <a:rPr lang="en-US" i="1" dirty="0"/>
              <a:t>For we walk by faith, not by sight.</a:t>
            </a:r>
            <a:r>
              <a:rPr lang="en-US" dirty="0"/>
              <a:t> 				     2 Co 5:7</a:t>
            </a:r>
          </a:p>
        </p:txBody>
      </p:sp>
    </p:spTree>
    <p:extLst>
      <p:ext uri="{BB962C8B-B14F-4D97-AF65-F5344CB8AC3E}">
        <p14:creationId xmlns:p14="http://schemas.microsoft.com/office/powerpoint/2010/main" val="31746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Observations about interpreting this kingdom parable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Some parts of a parable are clearly meant to reveal spiritual truth about the kingdom of God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Other parts of a parable are only there to help the story along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Often the main point is stated at the beginning or end of the parable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main point is often a key that  helps us know how to interpret the parable properly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“The kingdom of heaven is like a certain king who arranged a marriage for his son, and sent out his servants to call those who were invited to the wedding; and they were not willing to come.</a:t>
            </a:r>
            <a:r>
              <a:rPr lang="en-US" dirty="0"/>
              <a:t> 					Mt 22:2–3</a:t>
            </a:r>
          </a:p>
          <a:p>
            <a:endParaRPr lang="en-US" dirty="0"/>
          </a:p>
          <a:p>
            <a:r>
              <a:rPr lang="en-US" i="1" dirty="0"/>
              <a:t>“For many are called, but few are chosen.”</a:t>
            </a:r>
            <a:r>
              <a:rPr lang="en-US" dirty="0"/>
              <a:t> 			    Mt 22:14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Notice the main point of this parable</a:t>
            </a:r>
          </a:p>
          <a:p>
            <a:pPr marL="0" indent="0">
              <a:buNone/>
            </a:pPr>
            <a:r>
              <a:rPr lang="en-US" dirty="0"/>
              <a:t>Question: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In what sense are many called?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white"/>
                </a:solidFill>
              </a:rPr>
              <a:t>God desires everyone to be saved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When people repent and trust Christ to save them, they are </a:t>
            </a:r>
            <a:r>
              <a:rPr lang="en-US" dirty="0">
                <a:solidFill>
                  <a:srgbClr val="FFC000"/>
                </a:solidFill>
              </a:rPr>
              <a:t>born again </a:t>
            </a:r>
            <a:r>
              <a:rPr lang="en-US" dirty="0"/>
              <a:t>and will be chosen to enter into </a:t>
            </a:r>
            <a:r>
              <a:rPr lang="en-US" dirty="0">
                <a:solidFill>
                  <a:srgbClr val="FFC000"/>
                </a:solidFill>
              </a:rPr>
              <a:t>God’s kingdom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“For many are called, but few are chosen.”</a:t>
            </a:r>
            <a:r>
              <a:rPr lang="en-US" dirty="0"/>
              <a:t> 			   Mt 22:14</a:t>
            </a:r>
          </a:p>
          <a:p>
            <a:r>
              <a:rPr lang="en-US" i="1" dirty="0"/>
              <a:t>Therefore go into the highways, and </a:t>
            </a:r>
            <a:r>
              <a:rPr lang="en-US" i="1" dirty="0">
                <a:solidFill>
                  <a:srgbClr val="FFC000"/>
                </a:solidFill>
              </a:rPr>
              <a:t>as many as you find, invite </a:t>
            </a:r>
            <a:r>
              <a:rPr lang="en-US" i="1" dirty="0"/>
              <a:t>to the wedding.’</a:t>
            </a:r>
            <a:r>
              <a:rPr lang="en-US" dirty="0"/>
              <a:t> 			     Mt 22:9 </a:t>
            </a:r>
          </a:p>
          <a:p>
            <a:r>
              <a:rPr lang="en-US" i="1" dirty="0"/>
              <a:t>The Lord …is longsuffering toward us, </a:t>
            </a:r>
            <a:r>
              <a:rPr lang="en-US" i="1" dirty="0">
                <a:solidFill>
                  <a:srgbClr val="FFC000"/>
                </a:solidFill>
              </a:rPr>
              <a:t>not willing that any should perish</a:t>
            </a:r>
            <a:r>
              <a:rPr lang="en-US" i="1" dirty="0"/>
              <a:t> but that all should come to repentance.</a:t>
            </a:r>
            <a:r>
              <a:rPr lang="en-US" dirty="0"/>
              <a:t> 				       2 Pe 3:9</a:t>
            </a:r>
          </a:p>
          <a:p>
            <a:r>
              <a:rPr lang="en-US" i="1" dirty="0"/>
              <a:t>Jesus answered and said to him, “Most assuredly, I say to you, </a:t>
            </a:r>
            <a:r>
              <a:rPr lang="en-US" i="1" dirty="0">
                <a:solidFill>
                  <a:srgbClr val="FFC000"/>
                </a:solidFill>
              </a:rPr>
              <a:t>unless one is born again</a:t>
            </a:r>
            <a:r>
              <a:rPr lang="en-US" i="1" dirty="0"/>
              <a:t>, </a:t>
            </a:r>
            <a:r>
              <a:rPr lang="en-US" i="1" dirty="0">
                <a:solidFill>
                  <a:srgbClr val="FFC000"/>
                </a:solidFill>
              </a:rPr>
              <a:t>he cannot see the kingdom of God</a:t>
            </a:r>
            <a:r>
              <a:rPr lang="en-US" i="1" dirty="0"/>
              <a:t>.”</a:t>
            </a:r>
            <a:r>
              <a:rPr lang="en-US" dirty="0"/>
              <a:t>       Jn 3:3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srgbClr val="A7B9A9"/>
                </a:solidFill>
              </a:rPr>
              <a:t>Questions: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A7B9A9"/>
                </a:solidFill>
              </a:rPr>
              <a:t>In what sense are many called?</a:t>
            </a:r>
            <a:endParaRPr lang="en-US" dirty="0">
              <a:solidFill>
                <a:prstClr val="white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white"/>
                </a:solidFill>
              </a:rPr>
              <a:t>In what sense are few chosen?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One day the invisible kingdom will become visible and only those who have trusted Christ will be allowed to enter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Jesus indicates that few will be saved compared to the number that will be lost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A7B9A9"/>
                </a:solidFill>
              </a:rPr>
              <a:t>“For many are called, but few are chosen.”</a:t>
            </a:r>
            <a:r>
              <a:rPr lang="en-US" dirty="0">
                <a:solidFill>
                  <a:srgbClr val="A7B9A9"/>
                </a:solidFill>
              </a:rPr>
              <a:t> 			   Mt 22:14</a:t>
            </a:r>
          </a:p>
          <a:p>
            <a:r>
              <a:rPr lang="en-US" i="1" dirty="0"/>
              <a:t>Then the King will say to those on His right hand, ‘Come, you blessed of My Father, </a:t>
            </a:r>
            <a:r>
              <a:rPr lang="en-US" i="1" dirty="0">
                <a:solidFill>
                  <a:srgbClr val="FFC000"/>
                </a:solidFill>
              </a:rPr>
              <a:t>inherit the kingdom </a:t>
            </a:r>
            <a:r>
              <a:rPr lang="en-US" i="1" dirty="0"/>
              <a:t>prepared for you from the foundation of the world:</a:t>
            </a:r>
            <a:r>
              <a:rPr lang="en-US" dirty="0"/>
              <a:t>    			Mt 25:34 </a:t>
            </a:r>
          </a:p>
          <a:p>
            <a:r>
              <a:rPr lang="en-US" i="1" dirty="0"/>
              <a:t>“Then He will also say to those on the left hand, ‘</a:t>
            </a:r>
            <a:r>
              <a:rPr lang="en-US" i="1" dirty="0">
                <a:solidFill>
                  <a:srgbClr val="FFC000"/>
                </a:solidFill>
              </a:rPr>
              <a:t>Depart from Me</a:t>
            </a:r>
            <a:r>
              <a:rPr lang="en-US" i="1" dirty="0"/>
              <a:t>, you cursed, into the everlasting fire prepared for the devil and his angels:</a:t>
            </a:r>
            <a:r>
              <a:rPr lang="en-US" dirty="0"/>
              <a:t> 			     Mt 25:41</a:t>
            </a:r>
          </a:p>
          <a:p>
            <a:r>
              <a:rPr lang="en-US" dirty="0"/>
              <a:t> </a:t>
            </a:r>
            <a:r>
              <a:rPr lang="en-US" i="1" dirty="0"/>
              <a:t>“Enter by the narrow gate; for </a:t>
            </a:r>
            <a:r>
              <a:rPr lang="en-US" i="1" dirty="0">
                <a:solidFill>
                  <a:srgbClr val="FFC000"/>
                </a:solidFill>
              </a:rPr>
              <a:t>wide is the gate </a:t>
            </a:r>
            <a:r>
              <a:rPr lang="en-US" i="1" dirty="0"/>
              <a:t>and broad is the way </a:t>
            </a:r>
            <a:r>
              <a:rPr lang="en-US" i="1" dirty="0">
                <a:solidFill>
                  <a:srgbClr val="FFC000"/>
                </a:solidFill>
              </a:rPr>
              <a:t>that leads to destruction</a:t>
            </a:r>
            <a:r>
              <a:rPr lang="en-US" i="1" dirty="0"/>
              <a:t>, and </a:t>
            </a:r>
            <a:r>
              <a:rPr lang="en-US" i="1" dirty="0">
                <a:solidFill>
                  <a:srgbClr val="FFC000"/>
                </a:solidFill>
              </a:rPr>
              <a:t>there are many who go in by it</a:t>
            </a:r>
            <a:r>
              <a:rPr lang="en-US" i="1" dirty="0"/>
              <a:t>.</a:t>
            </a:r>
            <a:r>
              <a:rPr lang="en-US" dirty="0"/>
              <a:t> 				       		Mt 7:13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D9203-75DE-4080-877F-4ED96F837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parable of the Wedding Feast</a:t>
            </a:r>
          </a:p>
          <a:p>
            <a:pPr lvl="1"/>
            <a:r>
              <a:rPr lang="en-US" dirty="0"/>
              <a:t>Who does the “certain king” represent?</a:t>
            </a:r>
          </a:p>
          <a:p>
            <a:pPr lvl="1"/>
            <a:r>
              <a:rPr lang="en-US" dirty="0"/>
              <a:t>This “certain king” represents God Himself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Since this </a:t>
            </a:r>
            <a:r>
              <a:rPr lang="en-US" dirty="0">
                <a:solidFill>
                  <a:srgbClr val="FFC000"/>
                </a:solidFill>
              </a:rPr>
              <a:t>king has a son </a:t>
            </a:r>
            <a:r>
              <a:rPr lang="en-US" dirty="0"/>
              <a:t>he wants to honor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Since this king decides who enters the kingdom of heaven and who does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653B-46A7-405E-8FFA-FE3B0E9FE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“The kingdom of heaven is like a </a:t>
            </a:r>
            <a:r>
              <a:rPr lang="en-US" i="1" dirty="0">
                <a:solidFill>
                  <a:srgbClr val="FFC000"/>
                </a:solidFill>
              </a:rPr>
              <a:t>certain king </a:t>
            </a:r>
            <a:r>
              <a:rPr lang="en-US" i="1" dirty="0"/>
              <a:t>who arranged a marriage for his son,</a:t>
            </a:r>
            <a:r>
              <a:rPr lang="en-US" dirty="0"/>
              <a:t> 	     		Mt 22:2</a:t>
            </a:r>
          </a:p>
          <a:p>
            <a:r>
              <a:rPr lang="en-US" i="1" dirty="0"/>
              <a:t>Yours, O </a:t>
            </a:r>
            <a:r>
              <a:rPr lang="en-US" i="1" cap="small" dirty="0"/>
              <a:t>Lord</a:t>
            </a:r>
            <a:r>
              <a:rPr lang="en-US" i="1" dirty="0"/>
              <a:t>, is the greatness, The power and the glory, The victory and the majesty; For all that is in heaven and in earth is Yours; </a:t>
            </a:r>
            <a:r>
              <a:rPr lang="en-US" i="1" dirty="0">
                <a:solidFill>
                  <a:srgbClr val="FFC000"/>
                </a:solidFill>
              </a:rPr>
              <a:t>Yours is the kingdom, O </a:t>
            </a:r>
            <a:r>
              <a:rPr lang="en-US" i="1" cap="small" dirty="0">
                <a:solidFill>
                  <a:srgbClr val="FFC000"/>
                </a:solidFill>
              </a:rPr>
              <a:t>Lord</a:t>
            </a:r>
            <a:r>
              <a:rPr lang="en-US" i="1" dirty="0"/>
              <a:t>, And You are exalted as head over all.</a:t>
            </a:r>
            <a:r>
              <a:rPr lang="en-US" dirty="0"/>
              <a:t> 		1 Ch 29:11 </a:t>
            </a:r>
          </a:p>
          <a:p>
            <a:pPr lvl="0"/>
            <a:r>
              <a:rPr lang="en-US" i="1" dirty="0">
                <a:solidFill>
                  <a:prstClr val="white"/>
                </a:solidFill>
              </a:rPr>
              <a:t>…For He received from God the Father honor and glory when such a voice came to Him from the Excellent Glory: “</a:t>
            </a:r>
            <a:r>
              <a:rPr lang="en-US" i="1" dirty="0">
                <a:solidFill>
                  <a:srgbClr val="FFC000"/>
                </a:solidFill>
              </a:rPr>
              <a:t>This is My beloved Son, in whom I am well pleased</a:t>
            </a:r>
            <a:r>
              <a:rPr lang="en-US" i="1" dirty="0">
                <a:solidFill>
                  <a:prstClr val="white"/>
                </a:solidFill>
              </a:rPr>
              <a:t>.”</a:t>
            </a:r>
            <a:r>
              <a:rPr lang="en-US" dirty="0">
                <a:solidFill>
                  <a:prstClr val="white"/>
                </a:solidFill>
              </a:rPr>
              <a:t> 			        	            2 Pe 1:16–17 </a:t>
            </a:r>
          </a:p>
          <a:p>
            <a:r>
              <a:rPr lang="en-US" i="1" dirty="0"/>
              <a:t>Then </a:t>
            </a:r>
            <a:r>
              <a:rPr lang="en-US" i="1" dirty="0">
                <a:solidFill>
                  <a:srgbClr val="FFC000"/>
                </a:solidFill>
              </a:rPr>
              <a:t>the king said </a:t>
            </a:r>
            <a:r>
              <a:rPr lang="en-US" i="1" dirty="0"/>
              <a:t>to the servants, ‘Bind him hand and foot,</a:t>
            </a:r>
            <a:r>
              <a:rPr lang="en-US" i="1" dirty="0">
                <a:solidFill>
                  <a:srgbClr val="FFC000"/>
                </a:solidFill>
              </a:rPr>
              <a:t> take him away</a:t>
            </a:r>
            <a:r>
              <a:rPr lang="en-US" i="1" dirty="0"/>
              <a:t>, and cast him into outer darkness; there will be weeping and gnashing of teeth.                </a:t>
            </a:r>
            <a:r>
              <a:rPr lang="en-US" dirty="0"/>
              <a:t> Mt 22:13 </a:t>
            </a:r>
          </a:p>
          <a:p>
            <a:pPr lvl="0"/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B9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5020</TotalTime>
  <Words>2688</Words>
  <Application>Microsoft Office PowerPoint</Application>
  <PresentationFormat>Widescreen</PresentationFormat>
  <Paragraphs>255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Wingdings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bim rowley</dc:creator>
  <cp:lastModifiedBy>bim rowley</cp:lastModifiedBy>
  <cp:revision>84</cp:revision>
  <dcterms:created xsi:type="dcterms:W3CDTF">2020-01-12T20:43:39Z</dcterms:created>
  <dcterms:modified xsi:type="dcterms:W3CDTF">2020-02-02T13:02:00Z</dcterms:modified>
</cp:coreProperties>
</file>