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1" r:id="rId2"/>
  </p:sldMasterIdLst>
  <p:notesMasterIdLst>
    <p:notesMasterId r:id="rId31"/>
  </p:notesMasterIdLst>
  <p:sldIdLst>
    <p:sldId id="767" r:id="rId3"/>
    <p:sldId id="764" r:id="rId4"/>
    <p:sldId id="755" r:id="rId5"/>
    <p:sldId id="768" r:id="rId6"/>
    <p:sldId id="770" r:id="rId7"/>
    <p:sldId id="769" r:id="rId8"/>
    <p:sldId id="771" r:id="rId9"/>
    <p:sldId id="773" r:id="rId10"/>
    <p:sldId id="774" r:id="rId11"/>
    <p:sldId id="776" r:id="rId12"/>
    <p:sldId id="777" r:id="rId13"/>
    <p:sldId id="778" r:id="rId14"/>
    <p:sldId id="779" r:id="rId15"/>
    <p:sldId id="783" r:id="rId16"/>
    <p:sldId id="784" r:id="rId17"/>
    <p:sldId id="786" r:id="rId18"/>
    <p:sldId id="787" r:id="rId19"/>
    <p:sldId id="793" r:id="rId20"/>
    <p:sldId id="804" r:id="rId21"/>
    <p:sldId id="794" r:id="rId22"/>
    <p:sldId id="796" r:id="rId23"/>
    <p:sldId id="740" r:id="rId24"/>
    <p:sldId id="802" r:id="rId25"/>
    <p:sldId id="803" r:id="rId26"/>
    <p:sldId id="800" r:id="rId27"/>
    <p:sldId id="799" r:id="rId28"/>
    <p:sldId id="801" r:id="rId29"/>
    <p:sldId id="766" r:id="rId30"/>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34802FF-675B-4ACB-ACB2-75A04671BC81}">
          <p14:sldIdLst>
            <p14:sldId id="767"/>
            <p14:sldId id="764"/>
            <p14:sldId id="755"/>
            <p14:sldId id="768"/>
            <p14:sldId id="770"/>
            <p14:sldId id="769"/>
            <p14:sldId id="771"/>
            <p14:sldId id="773"/>
            <p14:sldId id="774"/>
            <p14:sldId id="776"/>
            <p14:sldId id="777"/>
            <p14:sldId id="778"/>
            <p14:sldId id="779"/>
            <p14:sldId id="783"/>
            <p14:sldId id="784"/>
            <p14:sldId id="786"/>
            <p14:sldId id="787"/>
            <p14:sldId id="793"/>
            <p14:sldId id="804"/>
            <p14:sldId id="794"/>
            <p14:sldId id="796"/>
            <p14:sldId id="740"/>
            <p14:sldId id="802"/>
            <p14:sldId id="803"/>
            <p14:sldId id="800"/>
            <p14:sldId id="799"/>
            <p14:sldId id="801"/>
            <p14:sldId id="7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7E7E"/>
    <a:srgbClr val="B74E39"/>
    <a:srgbClr val="BEB2B2"/>
    <a:srgbClr val="4D4141"/>
    <a:srgbClr val="2D2009"/>
    <a:srgbClr val="4F3810"/>
    <a:srgbClr val="373737"/>
    <a:srgbClr val="926230"/>
    <a:srgbClr val="7C542F"/>
    <a:srgbClr val="2517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17" autoAdjust="0"/>
    <p:restoredTop sz="94660"/>
  </p:normalViewPr>
  <p:slideViewPr>
    <p:cSldViewPr snapToGrid="0" showGuides="1">
      <p:cViewPr varScale="1">
        <p:scale>
          <a:sx n="70" d="100"/>
          <a:sy n="70" d="100"/>
        </p:scale>
        <p:origin x="72" y="4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C174616-65B3-4538-B877-458E415BF4FA}" type="datetimeFigureOut">
              <a:rPr lang="en-US" smtClean="0"/>
              <a:t>2/8/2020</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FCB6A33-075C-46DB-938D-02AC487EAFDA}" type="slidenum">
              <a:rPr lang="en-US" smtClean="0"/>
              <a:t>‹#›</a:t>
            </a:fld>
            <a:endParaRPr lang="en-US"/>
          </a:p>
        </p:txBody>
      </p:sp>
    </p:spTree>
    <p:extLst>
      <p:ext uri="{BB962C8B-B14F-4D97-AF65-F5344CB8AC3E}">
        <p14:creationId xmlns:p14="http://schemas.microsoft.com/office/powerpoint/2010/main" val="405826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5</a:t>
            </a:fld>
            <a:endParaRPr lang="en-US"/>
          </a:p>
        </p:txBody>
      </p:sp>
    </p:spTree>
    <p:extLst>
      <p:ext uri="{BB962C8B-B14F-4D97-AF65-F5344CB8AC3E}">
        <p14:creationId xmlns:p14="http://schemas.microsoft.com/office/powerpoint/2010/main" val="2003969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14</a:t>
            </a:fld>
            <a:endParaRPr lang="en-US"/>
          </a:p>
        </p:txBody>
      </p:sp>
    </p:spTree>
    <p:extLst>
      <p:ext uri="{BB962C8B-B14F-4D97-AF65-F5344CB8AC3E}">
        <p14:creationId xmlns:p14="http://schemas.microsoft.com/office/powerpoint/2010/main" val="2451098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15</a:t>
            </a:fld>
            <a:endParaRPr lang="en-US"/>
          </a:p>
        </p:txBody>
      </p:sp>
    </p:spTree>
    <p:extLst>
      <p:ext uri="{BB962C8B-B14F-4D97-AF65-F5344CB8AC3E}">
        <p14:creationId xmlns:p14="http://schemas.microsoft.com/office/powerpoint/2010/main" val="3393300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16</a:t>
            </a:fld>
            <a:endParaRPr lang="en-US"/>
          </a:p>
        </p:txBody>
      </p:sp>
    </p:spTree>
    <p:extLst>
      <p:ext uri="{BB962C8B-B14F-4D97-AF65-F5344CB8AC3E}">
        <p14:creationId xmlns:p14="http://schemas.microsoft.com/office/powerpoint/2010/main" val="2086293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17</a:t>
            </a:fld>
            <a:endParaRPr lang="en-US"/>
          </a:p>
        </p:txBody>
      </p:sp>
    </p:spTree>
    <p:extLst>
      <p:ext uri="{BB962C8B-B14F-4D97-AF65-F5344CB8AC3E}">
        <p14:creationId xmlns:p14="http://schemas.microsoft.com/office/powerpoint/2010/main" val="232814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18</a:t>
            </a:fld>
            <a:endParaRPr lang="en-US"/>
          </a:p>
        </p:txBody>
      </p:sp>
    </p:spTree>
    <p:extLst>
      <p:ext uri="{BB962C8B-B14F-4D97-AF65-F5344CB8AC3E}">
        <p14:creationId xmlns:p14="http://schemas.microsoft.com/office/powerpoint/2010/main" val="346876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19</a:t>
            </a:fld>
            <a:endParaRPr lang="en-US"/>
          </a:p>
        </p:txBody>
      </p:sp>
    </p:spTree>
    <p:extLst>
      <p:ext uri="{BB962C8B-B14F-4D97-AF65-F5344CB8AC3E}">
        <p14:creationId xmlns:p14="http://schemas.microsoft.com/office/powerpoint/2010/main" val="3834450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20</a:t>
            </a:fld>
            <a:endParaRPr lang="en-US"/>
          </a:p>
        </p:txBody>
      </p:sp>
    </p:spTree>
    <p:extLst>
      <p:ext uri="{BB962C8B-B14F-4D97-AF65-F5344CB8AC3E}">
        <p14:creationId xmlns:p14="http://schemas.microsoft.com/office/powerpoint/2010/main" val="29775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21</a:t>
            </a:fld>
            <a:endParaRPr lang="en-US"/>
          </a:p>
        </p:txBody>
      </p:sp>
    </p:spTree>
    <p:extLst>
      <p:ext uri="{BB962C8B-B14F-4D97-AF65-F5344CB8AC3E}">
        <p14:creationId xmlns:p14="http://schemas.microsoft.com/office/powerpoint/2010/main" val="3805070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25</a:t>
            </a:fld>
            <a:endParaRPr lang="en-US"/>
          </a:p>
        </p:txBody>
      </p:sp>
    </p:spTree>
    <p:extLst>
      <p:ext uri="{BB962C8B-B14F-4D97-AF65-F5344CB8AC3E}">
        <p14:creationId xmlns:p14="http://schemas.microsoft.com/office/powerpoint/2010/main" val="1300636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27</a:t>
            </a:fld>
            <a:endParaRPr lang="en-US"/>
          </a:p>
        </p:txBody>
      </p:sp>
    </p:spTree>
    <p:extLst>
      <p:ext uri="{BB962C8B-B14F-4D97-AF65-F5344CB8AC3E}">
        <p14:creationId xmlns:p14="http://schemas.microsoft.com/office/powerpoint/2010/main" val="429162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6</a:t>
            </a:fld>
            <a:endParaRPr lang="en-US"/>
          </a:p>
        </p:txBody>
      </p:sp>
    </p:spTree>
    <p:extLst>
      <p:ext uri="{BB962C8B-B14F-4D97-AF65-F5344CB8AC3E}">
        <p14:creationId xmlns:p14="http://schemas.microsoft.com/office/powerpoint/2010/main" val="1399621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7</a:t>
            </a:fld>
            <a:endParaRPr lang="en-US"/>
          </a:p>
        </p:txBody>
      </p:sp>
    </p:spTree>
    <p:extLst>
      <p:ext uri="{BB962C8B-B14F-4D97-AF65-F5344CB8AC3E}">
        <p14:creationId xmlns:p14="http://schemas.microsoft.com/office/powerpoint/2010/main" val="101942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8</a:t>
            </a:fld>
            <a:endParaRPr lang="en-US"/>
          </a:p>
        </p:txBody>
      </p:sp>
    </p:spTree>
    <p:extLst>
      <p:ext uri="{BB962C8B-B14F-4D97-AF65-F5344CB8AC3E}">
        <p14:creationId xmlns:p14="http://schemas.microsoft.com/office/powerpoint/2010/main" val="294379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9</a:t>
            </a:fld>
            <a:endParaRPr lang="en-US"/>
          </a:p>
        </p:txBody>
      </p:sp>
    </p:spTree>
    <p:extLst>
      <p:ext uri="{BB962C8B-B14F-4D97-AF65-F5344CB8AC3E}">
        <p14:creationId xmlns:p14="http://schemas.microsoft.com/office/powerpoint/2010/main" val="117306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10</a:t>
            </a:fld>
            <a:endParaRPr lang="en-US"/>
          </a:p>
        </p:txBody>
      </p:sp>
    </p:spTree>
    <p:extLst>
      <p:ext uri="{BB962C8B-B14F-4D97-AF65-F5344CB8AC3E}">
        <p14:creationId xmlns:p14="http://schemas.microsoft.com/office/powerpoint/2010/main" val="245634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11</a:t>
            </a:fld>
            <a:endParaRPr lang="en-US"/>
          </a:p>
        </p:txBody>
      </p:sp>
    </p:spTree>
    <p:extLst>
      <p:ext uri="{BB962C8B-B14F-4D97-AF65-F5344CB8AC3E}">
        <p14:creationId xmlns:p14="http://schemas.microsoft.com/office/powerpoint/2010/main" val="195663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CB6A33-075C-46DB-938D-02AC487EAFDA}" type="slidenum">
              <a:rPr lang="en-US" smtClean="0"/>
              <a:t>12</a:t>
            </a:fld>
            <a:endParaRPr lang="en-US"/>
          </a:p>
        </p:txBody>
      </p:sp>
    </p:spTree>
    <p:extLst>
      <p:ext uri="{BB962C8B-B14F-4D97-AF65-F5344CB8AC3E}">
        <p14:creationId xmlns:p14="http://schemas.microsoft.com/office/powerpoint/2010/main" val="2234161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 discussion at the men’s meeting – Is the invitation an invitation, or is it a command?</a:t>
            </a:r>
          </a:p>
          <a:p>
            <a:r>
              <a:rPr lang="en-US" dirty="0"/>
              <a:t>If the invitation is not accepted, it will mean eternal condemnation.</a:t>
            </a:r>
          </a:p>
          <a:p>
            <a:r>
              <a:rPr lang="en-US" dirty="0"/>
              <a:t>Therefore, as Christ’s servants – we need to have a sense of urgency.</a:t>
            </a:r>
          </a:p>
          <a:p>
            <a:r>
              <a:rPr lang="en-US" dirty="0"/>
              <a:t>It is an invitation</a:t>
            </a:r>
          </a:p>
        </p:txBody>
      </p:sp>
      <p:sp>
        <p:nvSpPr>
          <p:cNvPr id="4" name="Slide Number Placeholder 3"/>
          <p:cNvSpPr>
            <a:spLocks noGrp="1"/>
          </p:cNvSpPr>
          <p:nvPr>
            <p:ph type="sldNum" sz="quarter" idx="5"/>
          </p:nvPr>
        </p:nvSpPr>
        <p:spPr/>
        <p:txBody>
          <a:bodyPr/>
          <a:lstStyle/>
          <a:p>
            <a:fld id="{EFCB6A33-075C-46DB-938D-02AC487EAFDA}" type="slidenum">
              <a:rPr lang="en-US" smtClean="0"/>
              <a:t>13</a:t>
            </a:fld>
            <a:endParaRPr lang="en-US"/>
          </a:p>
        </p:txBody>
      </p:sp>
    </p:spTree>
    <p:extLst>
      <p:ext uri="{BB962C8B-B14F-4D97-AF65-F5344CB8AC3E}">
        <p14:creationId xmlns:p14="http://schemas.microsoft.com/office/powerpoint/2010/main" val="785781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4F02-AA18-4EBE-B0AB-68D0E10C2E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67DA69-DF6B-4E52-9C11-2D0E7D38F4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E41B1B-80DB-42FD-B384-6CB8F573552B}"/>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5" name="Footer Placeholder 4">
            <a:extLst>
              <a:ext uri="{FF2B5EF4-FFF2-40B4-BE49-F238E27FC236}">
                <a16:creationId xmlns:a16="http://schemas.microsoft.com/office/drawing/2014/main" id="{8B1F0AC6-3194-400E-BF7E-F875F25C9C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25FD8E-6C4D-4E66-BAFC-D86B55E99C75}"/>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1803846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5674A8-2663-429D-8534-A88C3E4D3ACB}"/>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3" name="Footer Placeholder 2">
            <a:extLst>
              <a:ext uri="{FF2B5EF4-FFF2-40B4-BE49-F238E27FC236}">
                <a16:creationId xmlns:a16="http://schemas.microsoft.com/office/drawing/2014/main" id="{0343A43A-9E63-4FC4-8882-2C7737DD21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056DF-0179-4836-94F4-0D32D5729359}"/>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78189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6118-65BF-4461-9BBC-1C58F3DFC8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6A37F-2800-4F8A-845D-51C3F91E97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1E840D-0E9F-4895-89BA-C6D8CC982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B5DE3-9DCE-402A-847C-CA1E9403CD2C}"/>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6" name="Footer Placeholder 5">
            <a:extLst>
              <a:ext uri="{FF2B5EF4-FFF2-40B4-BE49-F238E27FC236}">
                <a16:creationId xmlns:a16="http://schemas.microsoft.com/office/drawing/2014/main" id="{5242EFCF-7323-4625-A70E-37777092B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CE364-E4A6-4DFF-B9EF-32C54E10807C}"/>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1875370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64DB-E42D-4C52-953B-3C2185D0C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D69EE3-CBB4-44AC-A944-F16D95849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A11A2-868F-4DF6-AAA5-7DA22C9E2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B9730-F93C-49AE-B8E9-50BA6D04AE43}"/>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6" name="Footer Placeholder 5">
            <a:extLst>
              <a:ext uri="{FF2B5EF4-FFF2-40B4-BE49-F238E27FC236}">
                <a16:creationId xmlns:a16="http://schemas.microsoft.com/office/drawing/2014/main" id="{6C63B4B2-9A7D-4E69-9082-4B143C689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4D705-FA85-4926-8606-BD044F61BFAD}"/>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86270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110E-49AE-42F1-8136-79E9BE704E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D41853-F764-476F-B0B3-A73E20B590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B8AE3-588A-4553-80AD-63B0B0CB1EFC}"/>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5" name="Footer Placeholder 4">
            <a:extLst>
              <a:ext uri="{FF2B5EF4-FFF2-40B4-BE49-F238E27FC236}">
                <a16:creationId xmlns:a16="http://schemas.microsoft.com/office/drawing/2014/main" id="{0956C516-B8FC-43C3-8525-B367D8D5C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542BE-BA2E-48A1-8751-86922D1DD996}"/>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55106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80A6-267C-44BD-BB77-C8634EC3EC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DEACF-D089-4C0F-8D90-AB3B10D013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20315-1837-4082-8724-FB37ADF39CEB}"/>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5" name="Footer Placeholder 4">
            <a:extLst>
              <a:ext uri="{FF2B5EF4-FFF2-40B4-BE49-F238E27FC236}">
                <a16:creationId xmlns:a16="http://schemas.microsoft.com/office/drawing/2014/main" id="{E3B48994-04C0-4753-9A61-90A44B581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2849A-4B2B-428E-BA1E-4A4B30088C77}"/>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1693506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535C-378C-4E39-AB7D-953ADBB10C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56E977-CDA4-478B-B123-2D5857E5F2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2C8A19-B5DB-4761-99A4-0B1D8FF40389}"/>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5" name="Footer Placeholder 4">
            <a:extLst>
              <a:ext uri="{FF2B5EF4-FFF2-40B4-BE49-F238E27FC236}">
                <a16:creationId xmlns:a16="http://schemas.microsoft.com/office/drawing/2014/main" id="{B87F4DB0-2302-45D7-90E1-3B055432C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39222-2011-41B2-B96F-D0B8CD797375}"/>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2046395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86E7-3CC1-4AAA-B95F-6A694B428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D3CD9B-3D56-435F-823A-95CDEDBC4B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C73F0-B57B-4E12-9A48-0A10ED422045}"/>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5" name="Footer Placeholder 4">
            <a:extLst>
              <a:ext uri="{FF2B5EF4-FFF2-40B4-BE49-F238E27FC236}">
                <a16:creationId xmlns:a16="http://schemas.microsoft.com/office/drawing/2014/main" id="{1A6350D9-AF87-4555-821D-C80F955DD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54913-E4C2-4BA8-9588-878C1AE4FF03}"/>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2469048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3356F-36C0-4359-A846-7FC79248E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355066-E016-482C-B9F8-C323D784B7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7F995-CC4C-481E-B997-C687FC257216}"/>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5" name="Footer Placeholder 4">
            <a:extLst>
              <a:ext uri="{FF2B5EF4-FFF2-40B4-BE49-F238E27FC236}">
                <a16:creationId xmlns:a16="http://schemas.microsoft.com/office/drawing/2014/main" id="{4F06072E-3379-4294-8F29-36DF7B3FA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8B7-21EB-4938-8C56-FA06CC558017}"/>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406442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F9B2-4277-4630-8816-64321D677B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FECEC9-E1D4-4151-944A-32ABD5748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43EBC1-0EDE-49AD-AE1B-509AB301FD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6459D5-085B-4B0B-BE9C-AAAFE99E5345}"/>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6" name="Footer Placeholder 5">
            <a:extLst>
              <a:ext uri="{FF2B5EF4-FFF2-40B4-BE49-F238E27FC236}">
                <a16:creationId xmlns:a16="http://schemas.microsoft.com/office/drawing/2014/main" id="{1AC27369-63AC-4022-AA7B-0AB61E493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087B5-6448-4850-B796-1D3C44BDB775}"/>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574170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5028-8776-4E55-B843-D0C6CFDF7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F4620E-1E97-4477-8ECF-96BFEFC0E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A23CD8-9031-4DBE-AA2F-316C099D3D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3EC702-5DEF-46FF-88C5-2E0558E1B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EA745F-4D34-4AB0-BECD-89D54B4E4B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C8CDBF-CBB7-4616-834D-FD5ED808098D}"/>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8" name="Footer Placeholder 7">
            <a:extLst>
              <a:ext uri="{FF2B5EF4-FFF2-40B4-BE49-F238E27FC236}">
                <a16:creationId xmlns:a16="http://schemas.microsoft.com/office/drawing/2014/main" id="{49E16B7A-DCC2-474A-8CC8-66B69BF94A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9CCF63-059E-47EB-A899-34157F53A891}"/>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308842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6673-8E07-4B09-9E20-72AF9A34B5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C7DBC6-0B1F-415A-BF2D-D2E6ACCD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3249D-A2A8-4FB2-BAE0-ED04AA7C3B97}"/>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5" name="Footer Placeholder 4">
            <a:extLst>
              <a:ext uri="{FF2B5EF4-FFF2-40B4-BE49-F238E27FC236}">
                <a16:creationId xmlns:a16="http://schemas.microsoft.com/office/drawing/2014/main" id="{6101558D-E0E7-4B25-A3FB-FF8528C33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22C76-65E7-4088-BEEA-EA3DBD541283}"/>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2307264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1DD13-5141-40B5-BF4A-4CF42037CF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047DC7-5DEE-43FB-B6B0-D6B81A1B3200}"/>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4" name="Footer Placeholder 3">
            <a:extLst>
              <a:ext uri="{FF2B5EF4-FFF2-40B4-BE49-F238E27FC236}">
                <a16:creationId xmlns:a16="http://schemas.microsoft.com/office/drawing/2014/main" id="{1382B126-AF73-4C5D-AA6C-55CD3B05E6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1938A1-5A24-4876-BB0C-92DFBE74ED30}"/>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2282971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A07FEC8-6EEF-4534-A95D-C4656E99ECFA}"/>
              </a:ext>
            </a:extLst>
          </p:cNvPr>
          <p:cNvSpPr>
            <a:spLocks noGrp="1"/>
          </p:cNvSpPr>
          <p:nvPr>
            <p:ph sz="half" idx="1"/>
          </p:nvPr>
        </p:nvSpPr>
        <p:spPr>
          <a:xfrm>
            <a:off x="43815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CC22CFA8-F812-48D1-B3E3-10DBC05BBD14}"/>
              </a:ext>
            </a:extLst>
          </p:cNvPr>
          <p:cNvSpPr>
            <a:spLocks noGrp="1"/>
          </p:cNvSpPr>
          <p:nvPr>
            <p:ph sz="half" idx="2"/>
          </p:nvPr>
        </p:nvSpPr>
        <p:spPr>
          <a:xfrm>
            <a:off x="617220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325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EA1A97-1DAE-4EC1-A87C-A2CF1FB3EC13}"/>
              </a:ext>
            </a:extLst>
          </p:cNvPr>
          <p:cNvPicPr>
            <a:picLocks noChangeAspect="1"/>
          </p:cNvPicPr>
          <p:nvPr userDrawn="1"/>
        </p:nvPicPr>
        <p:blipFill>
          <a:blip r:embed="rId2"/>
          <a:stretch>
            <a:fillRect/>
          </a:stretch>
        </p:blipFill>
        <p:spPr>
          <a:xfrm>
            <a:off x="0" y="0"/>
            <a:ext cx="12192000" cy="6857999"/>
          </a:xfrm>
          <a:prstGeom prst="rect">
            <a:avLst/>
          </a:prstGeom>
          <a:solidFill>
            <a:srgbClr val="2D2009">
              <a:alpha val="55000"/>
            </a:srgbClr>
          </a:solidFill>
        </p:spPr>
      </p:pic>
      <p:sp>
        <p:nvSpPr>
          <p:cNvPr id="5" name="Content Placeholder 2">
            <a:extLst>
              <a:ext uri="{FF2B5EF4-FFF2-40B4-BE49-F238E27FC236}">
                <a16:creationId xmlns:a16="http://schemas.microsoft.com/office/drawing/2014/main" id="{0A07FEC8-6EEF-4534-A95D-C4656E99ECFA}"/>
              </a:ext>
            </a:extLst>
          </p:cNvPr>
          <p:cNvSpPr>
            <a:spLocks noGrp="1"/>
          </p:cNvSpPr>
          <p:nvPr>
            <p:ph sz="half" idx="1"/>
          </p:nvPr>
        </p:nvSpPr>
        <p:spPr>
          <a:xfrm>
            <a:off x="43815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CC22CFA8-F812-48D1-B3E3-10DBC05BBD14}"/>
              </a:ext>
            </a:extLst>
          </p:cNvPr>
          <p:cNvSpPr>
            <a:spLocks noGrp="1"/>
          </p:cNvSpPr>
          <p:nvPr>
            <p:ph sz="half" idx="2"/>
          </p:nvPr>
        </p:nvSpPr>
        <p:spPr>
          <a:xfrm>
            <a:off x="6172200" y="285750"/>
            <a:ext cx="5581650" cy="6383991"/>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8186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C8422-68EE-4F5C-A7A4-90B38B2A07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5314C7-7001-48AF-9AA0-28F05A256A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1156A2-8A73-4F23-840E-7F55CA4A7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09CB3-14E1-42E1-A564-B3C8B79CD18B}"/>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6" name="Footer Placeholder 5">
            <a:extLst>
              <a:ext uri="{FF2B5EF4-FFF2-40B4-BE49-F238E27FC236}">
                <a16:creationId xmlns:a16="http://schemas.microsoft.com/office/drawing/2014/main" id="{D06732FF-9ECB-49CF-B1D0-62673E5B0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1CAEC-4D75-4AF3-B58F-3FF712CE97E9}"/>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142756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9A32-E2A0-4628-9F79-512D0BBED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0E6DB6-9628-48BC-AC6E-1867DEF81F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2262A7-05AB-4684-910A-4EEFB391B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6D718-4FFE-4800-A984-F2D62D2109A6}"/>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6" name="Footer Placeholder 5">
            <a:extLst>
              <a:ext uri="{FF2B5EF4-FFF2-40B4-BE49-F238E27FC236}">
                <a16:creationId xmlns:a16="http://schemas.microsoft.com/office/drawing/2014/main" id="{30E7BB3E-1E55-4149-8B33-B8AA84D67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47402-7CC5-4D77-B04F-BFEE834F4F87}"/>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6791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DE583-1474-45B2-AD9B-0C74C2CA0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6A0B9E-4694-4026-8F19-CE4066E924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8F8D-3039-442C-87C8-F9511FE9C481}"/>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5" name="Footer Placeholder 4">
            <a:extLst>
              <a:ext uri="{FF2B5EF4-FFF2-40B4-BE49-F238E27FC236}">
                <a16:creationId xmlns:a16="http://schemas.microsoft.com/office/drawing/2014/main" id="{D2114109-3FA0-4806-972D-A40BBB16F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C0EA7-D077-4103-9004-22C17165C31D}"/>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1060301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7967C-BAF0-457F-9E75-CEB965F568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55BA43-001C-4554-B163-67DEEF4951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83189-8D31-4AF0-8B87-7BE967E8D1B4}"/>
              </a:ext>
            </a:extLst>
          </p:cNvPr>
          <p:cNvSpPr>
            <a:spLocks noGrp="1"/>
          </p:cNvSpPr>
          <p:nvPr>
            <p:ph type="dt" sz="half" idx="10"/>
          </p:nvPr>
        </p:nvSpPr>
        <p:spPr/>
        <p:txBody>
          <a:bodyPr/>
          <a:lstStyle/>
          <a:p>
            <a:fld id="{EE20937B-F44A-4AD5-B6FF-F43A383F98BA}" type="datetimeFigureOut">
              <a:rPr lang="en-US" smtClean="0"/>
              <a:t>2/8/2020</a:t>
            </a:fld>
            <a:endParaRPr lang="en-US"/>
          </a:p>
        </p:txBody>
      </p:sp>
      <p:sp>
        <p:nvSpPr>
          <p:cNvPr id="5" name="Footer Placeholder 4">
            <a:extLst>
              <a:ext uri="{FF2B5EF4-FFF2-40B4-BE49-F238E27FC236}">
                <a16:creationId xmlns:a16="http://schemas.microsoft.com/office/drawing/2014/main" id="{22846CBA-1BB4-4045-B53F-086795319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1ABDA-66B5-4C1F-B586-01438655C833}"/>
              </a:ext>
            </a:extLst>
          </p:cNvPr>
          <p:cNvSpPr>
            <a:spLocks noGrp="1"/>
          </p:cNvSpPr>
          <p:nvPr>
            <p:ph type="sldNum" sz="quarter" idx="12"/>
          </p:nvPr>
        </p:nvSpPr>
        <p:spPr/>
        <p:txBody>
          <a:bodyPr/>
          <a:lstStyle/>
          <a:p>
            <a:fld id="{88ED2322-50E3-4BE4-8292-90F117F76CD6}" type="slidenum">
              <a:rPr lang="en-US" smtClean="0"/>
              <a:t>‹#›</a:t>
            </a:fld>
            <a:endParaRPr lang="en-US"/>
          </a:p>
        </p:txBody>
      </p:sp>
    </p:spTree>
    <p:extLst>
      <p:ext uri="{BB962C8B-B14F-4D97-AF65-F5344CB8AC3E}">
        <p14:creationId xmlns:p14="http://schemas.microsoft.com/office/powerpoint/2010/main" val="4256572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9977-8552-494B-8A61-19D78D9BA4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90E3C9-1331-43B8-8562-9A3FF5C6D1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1E9FF-A504-4C79-B23B-7B3A81052718}"/>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5" name="Footer Placeholder 4">
            <a:extLst>
              <a:ext uri="{FF2B5EF4-FFF2-40B4-BE49-F238E27FC236}">
                <a16:creationId xmlns:a16="http://schemas.microsoft.com/office/drawing/2014/main" id="{A6A10DE8-E0A1-4E8A-ACC5-A2B69148A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91AFD-C30E-4A00-B141-843AA31E68B4}"/>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313270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1D6BA4-C1BD-4245-8C96-55331743B882}"/>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68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tx1"/>
                </a:solidFill>
              </a:defRPr>
            </a:lvl1pPr>
            <a:lvl2pPr>
              <a:defRPr sz="2800">
                <a:solidFill>
                  <a:schemeClr val="tx1"/>
                </a:solidFill>
              </a:defRPr>
            </a:lvl2pPr>
            <a:lvl3pPr>
              <a:defRPr sz="2800">
                <a:solidFill>
                  <a:schemeClr val="tx1"/>
                </a:solidFill>
              </a:defRPr>
            </a:lvl3pPr>
            <a:lvl4pPr>
              <a:defRPr sz="2800">
                <a:solidFill>
                  <a:schemeClr val="tx1"/>
                </a:solidFill>
              </a:defRPr>
            </a:lvl4pPr>
            <a:lvl5pPr>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960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260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4E4F6A-8A8C-4ED8-B8CF-991122F5F3CB}"/>
              </a:ext>
            </a:extLst>
          </p:cNvPr>
          <p:cNvSpPr>
            <a:spLocks noGrp="1"/>
          </p:cNvSpPr>
          <p:nvPr>
            <p:ph sz="half" idx="1"/>
          </p:nvPr>
        </p:nvSpPr>
        <p:spPr>
          <a:xfrm>
            <a:off x="438150" y="285750"/>
            <a:ext cx="5581650" cy="5891213"/>
          </a:xfrm>
        </p:spPr>
        <p:txBody>
          <a:bodyPr>
            <a:normAutofit/>
          </a:bodyPr>
          <a:lstStyle>
            <a:lvl1pPr marL="571500" indent="-571500">
              <a:buFont typeface="+mj-lt"/>
              <a:buAutoNum type="romanUcPeriod"/>
              <a:defRPr sz="2800">
                <a:solidFill>
                  <a:schemeClr val="bg1"/>
                </a:solidFill>
              </a:defRPr>
            </a:lvl1pPr>
            <a:lvl2pPr marL="971550" indent="-514350">
              <a:buFont typeface="Wingdings" panose="05000000000000000000" pitchFamily="2" charset="2"/>
              <a:buChar char="Ø"/>
              <a:defRPr sz="2800">
                <a:solidFill>
                  <a:schemeClr val="bg1"/>
                </a:solidFill>
              </a:defRPr>
            </a:lvl2pPr>
            <a:lvl3pPr marL="1428750" indent="-514350">
              <a:buFont typeface="Wingdings" panose="05000000000000000000" pitchFamily="2" charset="2"/>
              <a:buChar char="§"/>
              <a:defRPr sz="2800">
                <a:solidFill>
                  <a:schemeClr val="bg1"/>
                </a:solidFill>
              </a:defRPr>
            </a:lvl3pPr>
            <a:lvl4pPr marL="1885950" indent="-514350">
              <a:buFont typeface="Wingdings" panose="05000000000000000000" pitchFamily="2" charset="2"/>
              <a:buChar char="§"/>
              <a:defRPr sz="2800">
                <a:solidFill>
                  <a:schemeClr val="bg1"/>
                </a:solidFill>
              </a:defRPr>
            </a:lvl4pPr>
            <a:lvl5pPr marL="2343150" indent="-514350">
              <a:buFont typeface="Wingdings" panose="05000000000000000000" pitchFamily="2" charset="2"/>
              <a:buChar cha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7B53DB-9D66-4A00-9A78-0A95F9D88236}"/>
              </a:ext>
            </a:extLst>
          </p:cNvPr>
          <p:cNvSpPr>
            <a:spLocks noGrp="1"/>
          </p:cNvSpPr>
          <p:nvPr>
            <p:ph sz="half" idx="2"/>
          </p:nvPr>
        </p:nvSpPr>
        <p:spPr>
          <a:xfrm>
            <a:off x="6172200" y="285750"/>
            <a:ext cx="5581650" cy="5891213"/>
          </a:xfrm>
        </p:spPr>
        <p:txBody>
          <a:bodyPr>
            <a:norm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60078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865B-922E-4D91-A982-DC8E6397A0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406B94-9668-45C1-985A-3E5EEF4828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9D714-E846-4AAC-BD63-AD5B3553AC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9CE6EA-577D-4C6B-A49F-F67868E8A2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D35ACA-8633-4914-8DFB-F6C6BAF6F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E069C3-A506-4B7F-9AF0-052D7DFBB056}"/>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8" name="Footer Placeholder 7">
            <a:extLst>
              <a:ext uri="{FF2B5EF4-FFF2-40B4-BE49-F238E27FC236}">
                <a16:creationId xmlns:a16="http://schemas.microsoft.com/office/drawing/2014/main" id="{9E3E2E22-377D-4E67-A935-626C13F501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0ACDFF-5B07-438D-806C-ADE9E569E9FD}"/>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3574852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10A9-B698-411D-A03F-ADAA3C237C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D94BE2-F27D-49E2-8E86-2DF11B0730AD}"/>
              </a:ext>
            </a:extLst>
          </p:cNvPr>
          <p:cNvSpPr>
            <a:spLocks noGrp="1"/>
          </p:cNvSpPr>
          <p:nvPr>
            <p:ph type="dt" sz="half" idx="10"/>
          </p:nvPr>
        </p:nvSpPr>
        <p:spPr/>
        <p:txBody>
          <a:bodyPr/>
          <a:lstStyle/>
          <a:p>
            <a:fld id="{260FCBC2-EAE1-46B4-A120-D0D21CB59591}" type="datetimeFigureOut">
              <a:rPr lang="en-US" smtClean="0"/>
              <a:t>2/8/2020</a:t>
            </a:fld>
            <a:endParaRPr lang="en-US"/>
          </a:p>
        </p:txBody>
      </p:sp>
      <p:sp>
        <p:nvSpPr>
          <p:cNvPr id="4" name="Footer Placeholder 3">
            <a:extLst>
              <a:ext uri="{FF2B5EF4-FFF2-40B4-BE49-F238E27FC236}">
                <a16:creationId xmlns:a16="http://schemas.microsoft.com/office/drawing/2014/main" id="{81AD7008-4B1D-4A53-863E-A32FDD2A8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360155-BE84-49F8-A9B9-C71B9327D8B0}"/>
              </a:ext>
            </a:extLst>
          </p:cNvPr>
          <p:cNvSpPr>
            <a:spLocks noGrp="1"/>
          </p:cNvSpPr>
          <p:nvPr>
            <p:ph type="sldNum" sz="quarter" idx="12"/>
          </p:nvPr>
        </p:nvSpPr>
        <p:spPr/>
        <p:txBody>
          <a:bodyPr/>
          <a:lstStyle/>
          <a:p>
            <a:fld id="{E4FC14D5-F016-484A-A02C-A767EA540404}" type="slidenum">
              <a:rPr lang="en-US" smtClean="0"/>
              <a:t>‹#›</a:t>
            </a:fld>
            <a:endParaRPr lang="en-US"/>
          </a:p>
        </p:txBody>
      </p:sp>
    </p:spTree>
    <p:extLst>
      <p:ext uri="{BB962C8B-B14F-4D97-AF65-F5344CB8AC3E}">
        <p14:creationId xmlns:p14="http://schemas.microsoft.com/office/powerpoint/2010/main" val="2907026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2AF09-DE5A-46BB-A8AB-18B66E0EF3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9CB0FC-3A46-4A1A-B216-9AA3606507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CE739-DDF3-400E-9C71-E35FBB9C6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FCBC2-EAE1-46B4-A120-D0D21CB59591}" type="datetimeFigureOut">
              <a:rPr lang="en-US" smtClean="0"/>
              <a:t>2/8/2020</a:t>
            </a:fld>
            <a:endParaRPr lang="en-US"/>
          </a:p>
        </p:txBody>
      </p:sp>
      <p:sp>
        <p:nvSpPr>
          <p:cNvPr id="5" name="Footer Placeholder 4">
            <a:extLst>
              <a:ext uri="{FF2B5EF4-FFF2-40B4-BE49-F238E27FC236}">
                <a16:creationId xmlns:a16="http://schemas.microsoft.com/office/drawing/2014/main" id="{A364CD58-9CFA-4EE0-8871-5AB460B1D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45A7CA-7582-4BBC-B8D1-D41605871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C14D5-F016-484A-A02C-A767EA540404}" type="slidenum">
              <a:rPr lang="en-US" smtClean="0"/>
              <a:t>‹#›</a:t>
            </a:fld>
            <a:endParaRPr lang="en-US"/>
          </a:p>
        </p:txBody>
      </p:sp>
    </p:spTree>
    <p:extLst>
      <p:ext uri="{BB962C8B-B14F-4D97-AF65-F5344CB8AC3E}">
        <p14:creationId xmlns:p14="http://schemas.microsoft.com/office/powerpoint/2010/main" val="4849784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714" r:id="rId5"/>
    <p:sldLayoutId id="2147483700" r:id="rId6"/>
    <p:sldLayoutId id="2147483699"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7B534-259E-4437-8FA2-197D647F9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3B38E-0974-4692-85E3-12DBA46A9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E8EFC2-D9C3-42C0-9CD0-6008D6F0A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0937B-F44A-4AD5-B6FF-F43A383F98BA}" type="datetimeFigureOut">
              <a:rPr lang="en-US" smtClean="0"/>
              <a:t>2/8/2020</a:t>
            </a:fld>
            <a:endParaRPr lang="en-US"/>
          </a:p>
        </p:txBody>
      </p:sp>
      <p:sp>
        <p:nvSpPr>
          <p:cNvPr id="5" name="Footer Placeholder 4">
            <a:extLst>
              <a:ext uri="{FF2B5EF4-FFF2-40B4-BE49-F238E27FC236}">
                <a16:creationId xmlns:a16="http://schemas.microsoft.com/office/drawing/2014/main" id="{C0082B14-083D-496E-8637-B33237A6A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E415F8-CCD2-4CA1-83EF-8C9A4B9026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D2322-50E3-4BE4-8292-90F117F76CD6}" type="slidenum">
              <a:rPr lang="en-US" smtClean="0"/>
              <a:t>‹#›</a:t>
            </a:fld>
            <a:endParaRPr lang="en-US"/>
          </a:p>
        </p:txBody>
      </p:sp>
      <p:pic>
        <p:nvPicPr>
          <p:cNvPr id="7" name="Picture 6">
            <a:extLst>
              <a:ext uri="{FF2B5EF4-FFF2-40B4-BE49-F238E27FC236}">
                <a16:creationId xmlns:a16="http://schemas.microsoft.com/office/drawing/2014/main" id="{BFFC2ED1-304C-43E8-9121-657143F8AF8F}"/>
              </a:ext>
            </a:extLst>
          </p:cNvPr>
          <p:cNvPicPr>
            <a:picLocks noChangeAspect="1"/>
          </p:cNvPicPr>
          <p:nvPr userDrawn="1"/>
        </p:nvPicPr>
        <p:blipFill rotWithShape="1">
          <a:blip r:embed="rId14"/>
          <a:srcRect l="4494"/>
          <a:stretch/>
        </p:blipFill>
        <p:spPr>
          <a:xfrm>
            <a:off x="0" y="0"/>
            <a:ext cx="12192000" cy="6857999"/>
          </a:xfrm>
          <a:prstGeom prst="rect">
            <a:avLst/>
          </a:prstGeom>
        </p:spPr>
      </p:pic>
    </p:spTree>
    <p:extLst>
      <p:ext uri="{BB962C8B-B14F-4D97-AF65-F5344CB8AC3E}">
        <p14:creationId xmlns:p14="http://schemas.microsoft.com/office/powerpoint/2010/main" val="221844693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13"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71DF60-C584-445D-93BF-DC086A5122B9}"/>
              </a:ext>
            </a:extLst>
          </p:cNvPr>
          <p:cNvPicPr>
            <a:picLocks noChangeAspect="1"/>
          </p:cNvPicPr>
          <p:nvPr/>
        </p:nvPicPr>
        <p:blipFill>
          <a:blip r:embed="rId2"/>
          <a:stretch>
            <a:fillRect/>
          </a:stretch>
        </p:blipFill>
        <p:spPr>
          <a:xfrm>
            <a:off x="0" y="112154"/>
            <a:ext cx="12192000" cy="6633692"/>
          </a:xfrm>
          <a:prstGeom prst="rect">
            <a:avLst/>
          </a:prstGeom>
        </p:spPr>
      </p:pic>
      <p:sp>
        <p:nvSpPr>
          <p:cNvPr id="3" name="TextBox 2">
            <a:extLst>
              <a:ext uri="{FF2B5EF4-FFF2-40B4-BE49-F238E27FC236}">
                <a16:creationId xmlns:a16="http://schemas.microsoft.com/office/drawing/2014/main" id="{44A37D73-7C1A-46E5-AD1F-11FDE6C7B164}"/>
              </a:ext>
            </a:extLst>
          </p:cNvPr>
          <p:cNvSpPr txBox="1"/>
          <p:nvPr/>
        </p:nvSpPr>
        <p:spPr>
          <a:xfrm>
            <a:off x="358588" y="4805082"/>
            <a:ext cx="3367251" cy="1585049"/>
          </a:xfrm>
          <a:prstGeom prst="rect">
            <a:avLst/>
          </a:prstGeom>
          <a:solidFill>
            <a:srgbClr val="F5D1B5"/>
          </a:solidFill>
        </p:spPr>
        <p:txBody>
          <a:bodyPr wrap="square" rtlCol="0">
            <a:spAutoFit/>
          </a:bodyPr>
          <a:lstStyle/>
          <a:p>
            <a:pPr algn="ctr"/>
            <a:r>
              <a:rPr lang="en-US" sz="3600" dirty="0"/>
              <a:t>Parable of the</a:t>
            </a:r>
          </a:p>
          <a:p>
            <a:pPr algn="ctr"/>
            <a:r>
              <a:rPr lang="en-US" sz="3600" dirty="0"/>
              <a:t>Wedding Feast</a:t>
            </a:r>
          </a:p>
          <a:p>
            <a:pPr algn="ctr"/>
            <a:r>
              <a:rPr lang="en-US" sz="2500" dirty="0"/>
              <a:t>Matthew 22:1-14</a:t>
            </a:r>
          </a:p>
        </p:txBody>
      </p:sp>
    </p:spTree>
    <p:extLst>
      <p:ext uri="{BB962C8B-B14F-4D97-AF65-F5344CB8AC3E}">
        <p14:creationId xmlns:p14="http://schemas.microsoft.com/office/powerpoint/2010/main" val="29262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t>This time he tells them exactly what to say</a:t>
            </a:r>
          </a:p>
          <a:p>
            <a:pPr lvl="2"/>
            <a:endParaRPr lang="en-US" dirty="0"/>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Again, he sent out other servants, saying, ‘</a:t>
            </a:r>
            <a:r>
              <a:rPr lang="en-US" i="1" dirty="0">
                <a:solidFill>
                  <a:schemeClr val="accent4">
                    <a:lumMod val="60000"/>
                    <a:lumOff val="40000"/>
                  </a:schemeClr>
                </a:solidFill>
              </a:rPr>
              <a:t>Tell those who are invited</a:t>
            </a:r>
            <a:r>
              <a:rPr lang="en-US" i="1" dirty="0">
                <a:solidFill>
                  <a:srgbClr val="927E7E"/>
                </a:solidFill>
              </a:rPr>
              <a:t>, “See, I have prepared my dinner; my oxen and fatted cattle are killed, and all things are ready. Come to the wedding.” ’</a:t>
            </a:r>
            <a:r>
              <a:rPr lang="en-US" dirty="0">
                <a:solidFill>
                  <a:srgbClr val="927E7E"/>
                </a:solidFill>
              </a:rPr>
              <a:t> Mt 22:4 </a:t>
            </a:r>
          </a:p>
          <a:p>
            <a:endParaRPr lang="en-US" dirty="0"/>
          </a:p>
          <a:p>
            <a:endParaRPr lang="en-US" dirty="0"/>
          </a:p>
        </p:txBody>
      </p:sp>
    </p:spTree>
    <p:extLst>
      <p:ext uri="{BB962C8B-B14F-4D97-AF65-F5344CB8AC3E}">
        <p14:creationId xmlns:p14="http://schemas.microsoft.com/office/powerpoint/2010/main" val="337714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solidFill>
                  <a:srgbClr val="927E7E"/>
                </a:solidFill>
              </a:rPr>
              <a:t>This time he tells them exactly what to say</a:t>
            </a:r>
          </a:p>
          <a:p>
            <a:pPr lvl="2"/>
            <a:r>
              <a:rPr lang="en-US" i="1" dirty="0"/>
              <a:t>Explain clearly how important this is to me</a:t>
            </a:r>
          </a:p>
          <a:p>
            <a:pPr lvl="2"/>
            <a:endParaRPr lang="en-US" dirty="0"/>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Again, he sent out other servants, saying, ‘</a:t>
            </a:r>
            <a:r>
              <a:rPr lang="en-US" i="1" dirty="0">
                <a:solidFill>
                  <a:schemeClr val="accent4">
                    <a:lumMod val="60000"/>
                    <a:lumOff val="40000"/>
                  </a:schemeClr>
                </a:solidFill>
              </a:rPr>
              <a:t>Tell those who are invited</a:t>
            </a:r>
            <a:r>
              <a:rPr lang="en-US" i="1" dirty="0">
                <a:solidFill>
                  <a:srgbClr val="927E7E"/>
                </a:solidFill>
              </a:rPr>
              <a:t>, “</a:t>
            </a:r>
            <a:r>
              <a:rPr lang="en-US" i="1" dirty="0">
                <a:solidFill>
                  <a:schemeClr val="accent4">
                    <a:lumMod val="60000"/>
                    <a:lumOff val="40000"/>
                  </a:schemeClr>
                </a:solidFill>
              </a:rPr>
              <a:t>See, I have </a:t>
            </a:r>
            <a:r>
              <a:rPr lang="en-US" i="1" dirty="0">
                <a:solidFill>
                  <a:srgbClr val="927E7E"/>
                </a:solidFill>
              </a:rPr>
              <a:t>prepared</a:t>
            </a:r>
            <a:r>
              <a:rPr lang="en-US" i="1" dirty="0">
                <a:solidFill>
                  <a:schemeClr val="accent4">
                    <a:lumMod val="60000"/>
                    <a:lumOff val="40000"/>
                  </a:schemeClr>
                </a:solidFill>
              </a:rPr>
              <a:t> my</a:t>
            </a:r>
            <a:r>
              <a:rPr lang="en-US" i="1" dirty="0">
                <a:solidFill>
                  <a:srgbClr val="927E7E"/>
                </a:solidFill>
              </a:rPr>
              <a:t> dinner; </a:t>
            </a:r>
            <a:r>
              <a:rPr lang="en-US" i="1" dirty="0">
                <a:solidFill>
                  <a:schemeClr val="accent4">
                    <a:lumMod val="60000"/>
                    <a:lumOff val="40000"/>
                  </a:schemeClr>
                </a:solidFill>
              </a:rPr>
              <a:t>my</a:t>
            </a:r>
            <a:r>
              <a:rPr lang="en-US" i="1" dirty="0">
                <a:solidFill>
                  <a:srgbClr val="927E7E"/>
                </a:solidFill>
              </a:rPr>
              <a:t> oxen and fatted cattle are killed, and all things are ready. Come to the wedding.” ’</a:t>
            </a:r>
            <a:r>
              <a:rPr lang="en-US" dirty="0">
                <a:solidFill>
                  <a:srgbClr val="927E7E"/>
                </a:solidFill>
              </a:rPr>
              <a:t> Mt 22:4 </a:t>
            </a:r>
          </a:p>
          <a:p>
            <a:endParaRPr lang="en-US" dirty="0"/>
          </a:p>
          <a:p>
            <a:endParaRPr lang="en-US" dirty="0"/>
          </a:p>
        </p:txBody>
      </p:sp>
    </p:spTree>
    <p:extLst>
      <p:ext uri="{BB962C8B-B14F-4D97-AF65-F5344CB8AC3E}">
        <p14:creationId xmlns:p14="http://schemas.microsoft.com/office/powerpoint/2010/main" val="7790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solidFill>
                  <a:srgbClr val="927E7E"/>
                </a:solidFill>
              </a:rPr>
              <a:t>This time he tells them exactly what to say</a:t>
            </a:r>
          </a:p>
          <a:p>
            <a:pPr lvl="2"/>
            <a:r>
              <a:rPr lang="en-US" i="1" dirty="0">
                <a:solidFill>
                  <a:srgbClr val="927E7E"/>
                </a:solidFill>
              </a:rPr>
              <a:t>Explain clearly how important this is to me</a:t>
            </a:r>
          </a:p>
          <a:p>
            <a:pPr lvl="2"/>
            <a:r>
              <a:rPr lang="en-US" i="1" dirty="0"/>
              <a:t>Explain that I have not spared any expense</a:t>
            </a:r>
          </a:p>
          <a:p>
            <a:pPr lvl="2"/>
            <a:endParaRPr lang="en-US" dirty="0"/>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Again, he sent out other servants, saying, ‘Tell those who are invited, “See, </a:t>
            </a:r>
            <a:r>
              <a:rPr lang="en-US" i="1" dirty="0">
                <a:solidFill>
                  <a:schemeClr val="accent4">
                    <a:lumMod val="60000"/>
                    <a:lumOff val="40000"/>
                  </a:schemeClr>
                </a:solidFill>
              </a:rPr>
              <a:t>I have prepared my dinner</a:t>
            </a:r>
            <a:r>
              <a:rPr lang="en-US" i="1" dirty="0">
                <a:solidFill>
                  <a:srgbClr val="927E7E"/>
                </a:solidFill>
              </a:rPr>
              <a:t>; </a:t>
            </a:r>
            <a:r>
              <a:rPr lang="en-US" i="1" dirty="0">
                <a:solidFill>
                  <a:schemeClr val="accent4">
                    <a:lumMod val="60000"/>
                    <a:lumOff val="40000"/>
                  </a:schemeClr>
                </a:solidFill>
              </a:rPr>
              <a:t>my oxen and fatted cattle are killed</a:t>
            </a:r>
            <a:r>
              <a:rPr lang="en-US" i="1" dirty="0">
                <a:solidFill>
                  <a:srgbClr val="927E7E"/>
                </a:solidFill>
              </a:rPr>
              <a:t>, and all things are ready. Come to the wedding.” ’</a:t>
            </a:r>
            <a:r>
              <a:rPr lang="en-US" dirty="0">
                <a:solidFill>
                  <a:srgbClr val="927E7E"/>
                </a:solidFill>
              </a:rPr>
              <a:t> Mt 22:4 </a:t>
            </a:r>
          </a:p>
          <a:p>
            <a:endParaRPr lang="en-US" dirty="0"/>
          </a:p>
          <a:p>
            <a:endParaRPr lang="en-US" dirty="0"/>
          </a:p>
        </p:txBody>
      </p:sp>
    </p:spTree>
    <p:extLst>
      <p:ext uri="{BB962C8B-B14F-4D97-AF65-F5344CB8AC3E}">
        <p14:creationId xmlns:p14="http://schemas.microsoft.com/office/powerpoint/2010/main" val="156231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solidFill>
                  <a:srgbClr val="927E7E"/>
                </a:solidFill>
              </a:rPr>
              <a:t>This time he tells them exactly what to say</a:t>
            </a:r>
          </a:p>
          <a:p>
            <a:pPr lvl="2"/>
            <a:r>
              <a:rPr lang="en-US" i="1" dirty="0">
                <a:solidFill>
                  <a:srgbClr val="927E7E"/>
                </a:solidFill>
              </a:rPr>
              <a:t>Explain clearly how important this is to me</a:t>
            </a:r>
          </a:p>
          <a:p>
            <a:pPr lvl="2"/>
            <a:r>
              <a:rPr lang="en-US" i="1" dirty="0">
                <a:solidFill>
                  <a:srgbClr val="927E7E"/>
                </a:solidFill>
              </a:rPr>
              <a:t>Explain that I have not spared any expense</a:t>
            </a:r>
          </a:p>
          <a:p>
            <a:pPr lvl="2"/>
            <a:r>
              <a:rPr lang="en-US" i="1" dirty="0"/>
              <a:t>Convey the importance and the urgency</a:t>
            </a:r>
          </a:p>
          <a:p>
            <a:pPr lvl="2"/>
            <a:endParaRPr lang="en-US" dirty="0"/>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lnSpcReduction="10000"/>
          </a:bodyPr>
          <a:lstStyle/>
          <a:p>
            <a:r>
              <a:rPr lang="en-US" i="1" dirty="0">
                <a:solidFill>
                  <a:srgbClr val="927E7E"/>
                </a:solidFill>
              </a:rPr>
              <a:t>Again, he sent out other servants, saying, ‘Tell those who are invited, “See, I have prepared my dinner; </a:t>
            </a:r>
            <a:r>
              <a:rPr lang="en-US" i="1" dirty="0">
                <a:solidFill>
                  <a:schemeClr val="accent4">
                    <a:lumMod val="60000"/>
                    <a:lumOff val="40000"/>
                  </a:schemeClr>
                </a:solidFill>
              </a:rPr>
              <a:t>my</a:t>
            </a:r>
            <a:r>
              <a:rPr lang="en-US" i="1" dirty="0">
                <a:solidFill>
                  <a:srgbClr val="927E7E"/>
                </a:solidFill>
              </a:rPr>
              <a:t> </a:t>
            </a:r>
            <a:r>
              <a:rPr lang="en-US" i="1" dirty="0">
                <a:solidFill>
                  <a:schemeClr val="accent4">
                    <a:lumMod val="60000"/>
                    <a:lumOff val="40000"/>
                  </a:schemeClr>
                </a:solidFill>
              </a:rPr>
              <a:t>oxen and fatted cattle are killed</a:t>
            </a:r>
            <a:r>
              <a:rPr lang="en-US" i="1" dirty="0">
                <a:solidFill>
                  <a:srgbClr val="927E7E"/>
                </a:solidFill>
              </a:rPr>
              <a:t>, and </a:t>
            </a:r>
            <a:r>
              <a:rPr lang="en-US" i="1" dirty="0">
                <a:solidFill>
                  <a:schemeClr val="accent4">
                    <a:lumMod val="60000"/>
                    <a:lumOff val="40000"/>
                  </a:schemeClr>
                </a:solidFill>
              </a:rPr>
              <a:t>all things are ready</a:t>
            </a:r>
            <a:r>
              <a:rPr lang="en-US" i="1" dirty="0">
                <a:solidFill>
                  <a:srgbClr val="927E7E"/>
                </a:solidFill>
              </a:rPr>
              <a:t>. </a:t>
            </a:r>
            <a:r>
              <a:rPr lang="en-US" i="1" dirty="0">
                <a:solidFill>
                  <a:schemeClr val="accent4">
                    <a:lumMod val="60000"/>
                    <a:lumOff val="40000"/>
                  </a:schemeClr>
                </a:solidFill>
              </a:rPr>
              <a:t>Come to the wedding</a:t>
            </a:r>
            <a:r>
              <a:rPr lang="en-US" i="1" dirty="0">
                <a:solidFill>
                  <a:srgbClr val="FFC000"/>
                </a:solidFill>
              </a:rPr>
              <a:t>.</a:t>
            </a:r>
            <a:r>
              <a:rPr lang="en-US" i="1" dirty="0">
                <a:solidFill>
                  <a:srgbClr val="927E7E"/>
                </a:solidFill>
              </a:rPr>
              <a:t>” ’</a:t>
            </a:r>
            <a:r>
              <a:rPr lang="en-US" dirty="0">
                <a:solidFill>
                  <a:srgbClr val="927E7E"/>
                </a:solidFill>
              </a:rPr>
              <a:t> Mt 22:4 </a:t>
            </a:r>
          </a:p>
          <a:p>
            <a:r>
              <a:rPr lang="en-US" dirty="0"/>
              <a:t>Application to us</a:t>
            </a:r>
          </a:p>
          <a:p>
            <a:pPr lvl="1"/>
            <a:r>
              <a:rPr lang="en-US" dirty="0"/>
              <a:t>To be chosen to enter fellowship with the King and His Son is to enter the kingdom of heaven</a:t>
            </a:r>
          </a:p>
          <a:p>
            <a:pPr lvl="1"/>
            <a:r>
              <a:rPr lang="en-US" dirty="0"/>
              <a:t>No expense was spared – Christ shed His blood so people can enter</a:t>
            </a:r>
          </a:p>
          <a:p>
            <a:pPr lvl="1"/>
            <a:r>
              <a:rPr lang="en-US" dirty="0"/>
              <a:t>It is not simply take it or leave it</a:t>
            </a:r>
          </a:p>
          <a:p>
            <a:r>
              <a:rPr lang="en-US" i="1" dirty="0"/>
              <a:t>Knowing, therefore, the terror of the Lord, we persuade men…</a:t>
            </a:r>
            <a:r>
              <a:rPr lang="en-US" dirty="0"/>
              <a:t> 					2 Co 5:11 </a:t>
            </a:r>
          </a:p>
          <a:p>
            <a:endParaRPr lang="en-US" dirty="0">
              <a:solidFill>
                <a:srgbClr val="927E7E"/>
              </a:solidFill>
            </a:endParaRPr>
          </a:p>
          <a:p>
            <a:endParaRPr lang="en-US" dirty="0"/>
          </a:p>
          <a:p>
            <a:endParaRPr lang="en-US" dirty="0"/>
          </a:p>
        </p:txBody>
      </p:sp>
    </p:spTree>
    <p:extLst>
      <p:ext uri="{BB962C8B-B14F-4D97-AF65-F5344CB8AC3E}">
        <p14:creationId xmlns:p14="http://schemas.microsoft.com/office/powerpoint/2010/main" val="406243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t>The citizen’s attitude toward the king and his son becomes unmistakable – no way to think best of them </a:t>
            </a:r>
          </a:p>
          <a:p>
            <a:pPr lvl="1"/>
            <a:r>
              <a:rPr lang="en-US" dirty="0"/>
              <a:t>It was not the fault of the servants who had given the first message</a:t>
            </a:r>
          </a:p>
          <a:p>
            <a:pPr lvl="1"/>
            <a:r>
              <a:rPr lang="en-US" dirty="0"/>
              <a:t>It was not the king’s fault for not helping the servants to make the message clearer</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But they made light of it and went their ways, one to his own farm, another to his business. And the rest seized his servants, treated them spitefully, and killed them.</a:t>
            </a:r>
            <a:r>
              <a:rPr lang="en-US" dirty="0"/>
              <a:t> 				Mt 22:5–6</a:t>
            </a:r>
          </a:p>
          <a:p>
            <a:endParaRPr lang="en-US" dirty="0"/>
          </a:p>
        </p:txBody>
      </p:sp>
    </p:spTree>
    <p:extLst>
      <p:ext uri="{BB962C8B-B14F-4D97-AF65-F5344CB8AC3E}">
        <p14:creationId xmlns:p14="http://schemas.microsoft.com/office/powerpoint/2010/main" val="381264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The citizen’s attitude toward the king and his son becomes unmistakable – no way to think best of them </a:t>
            </a:r>
          </a:p>
          <a:p>
            <a:r>
              <a:rPr lang="en-US" dirty="0"/>
              <a:t>These citizens could not care less about the king and his son and the wedding</a:t>
            </a:r>
          </a:p>
          <a:p>
            <a:pPr lvl="0"/>
            <a:r>
              <a:rPr lang="en-US" dirty="0">
                <a:solidFill>
                  <a:prstClr val="white"/>
                </a:solidFill>
              </a:rPr>
              <a:t>Instead of showing honor they purposely send a message of insult</a:t>
            </a:r>
          </a:p>
          <a:p>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FFC000"/>
                </a:solidFill>
              </a:rPr>
              <a:t>But they made light of it </a:t>
            </a:r>
            <a:r>
              <a:rPr lang="en-US" i="1" dirty="0"/>
              <a:t>and went their ways, one to his own farm, another to his business. And the rest seized his servants, treated them spitefully, and killed them.</a:t>
            </a:r>
            <a:r>
              <a:rPr lang="en-US" dirty="0"/>
              <a:t> 				Mt 22:5–6</a:t>
            </a:r>
          </a:p>
          <a:p>
            <a:endParaRPr lang="en-US" dirty="0"/>
          </a:p>
        </p:txBody>
      </p:sp>
    </p:spTree>
    <p:extLst>
      <p:ext uri="{BB962C8B-B14F-4D97-AF65-F5344CB8AC3E}">
        <p14:creationId xmlns:p14="http://schemas.microsoft.com/office/powerpoint/2010/main" val="7843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The citizen’s attitude toward the king and his son becomes unmistakable – no way to think best of them </a:t>
            </a:r>
          </a:p>
          <a:p>
            <a:r>
              <a:rPr lang="en-US" dirty="0">
                <a:solidFill>
                  <a:srgbClr val="927E7E"/>
                </a:solidFill>
              </a:rPr>
              <a:t>They could not care less about the king and his son and the wedding</a:t>
            </a:r>
          </a:p>
          <a:p>
            <a:r>
              <a:rPr lang="en-US" dirty="0">
                <a:solidFill>
                  <a:srgbClr val="927E7E"/>
                </a:solidFill>
              </a:rPr>
              <a:t>Instead of showing honor they purposely send a message of insult</a:t>
            </a:r>
          </a:p>
          <a:p>
            <a:r>
              <a:rPr lang="en-US" dirty="0"/>
              <a:t>Instead of gratitude for the opportunity to have freedom and prosperity, their pride considered freedom and prosperity their right</a:t>
            </a:r>
          </a:p>
          <a:p>
            <a:pPr lvl="1"/>
            <a:r>
              <a:rPr lang="en-US" dirty="0"/>
              <a:t>“</a:t>
            </a:r>
            <a:r>
              <a:rPr lang="en-US" dirty="0">
                <a:solidFill>
                  <a:srgbClr val="FFC000"/>
                </a:solidFill>
              </a:rPr>
              <a:t>his own </a:t>
            </a:r>
            <a:r>
              <a:rPr lang="en-US" dirty="0"/>
              <a:t>farm”</a:t>
            </a:r>
          </a:p>
          <a:p>
            <a:pPr lvl="1"/>
            <a:r>
              <a:rPr lang="en-US" dirty="0"/>
              <a:t>“</a:t>
            </a:r>
            <a:r>
              <a:rPr lang="en-US" dirty="0">
                <a:solidFill>
                  <a:srgbClr val="FFC000"/>
                </a:solidFill>
              </a:rPr>
              <a:t>his</a:t>
            </a:r>
            <a:r>
              <a:rPr lang="en-US" dirty="0"/>
              <a:t> business”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But they made light of it </a:t>
            </a:r>
            <a:r>
              <a:rPr lang="en-US" i="1" dirty="0">
                <a:solidFill>
                  <a:srgbClr val="FFC000"/>
                </a:solidFill>
              </a:rPr>
              <a:t>and went their ways, one to his own farm, another to his business</a:t>
            </a:r>
            <a:r>
              <a:rPr lang="en-US" i="1" dirty="0"/>
              <a:t>. And the rest seized his servants, treated them spitefully, and killed them.</a:t>
            </a:r>
            <a:r>
              <a:rPr lang="en-US" dirty="0"/>
              <a:t> 				Mt 22:5–6</a:t>
            </a:r>
          </a:p>
          <a:p>
            <a:endParaRPr lang="en-US" dirty="0"/>
          </a:p>
        </p:txBody>
      </p:sp>
    </p:spTree>
    <p:extLst>
      <p:ext uri="{BB962C8B-B14F-4D97-AF65-F5344CB8AC3E}">
        <p14:creationId xmlns:p14="http://schemas.microsoft.com/office/powerpoint/2010/main" val="298915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Instead of showing honor they purposely send a message of insult</a:t>
            </a:r>
          </a:p>
          <a:p>
            <a:r>
              <a:rPr lang="en-US" dirty="0">
                <a:solidFill>
                  <a:srgbClr val="927E7E"/>
                </a:solidFill>
              </a:rPr>
              <a:t>Instead of gratitude for the opportunity to have freedom and prosperity, they are proud and arrogant</a:t>
            </a:r>
          </a:p>
          <a:p>
            <a:r>
              <a:rPr lang="en-US" dirty="0"/>
              <a:t>Instead of simply sending a message of rejection to the king, they show hatred and hostility toward the king’s servants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But they made light of it and went their ways, one to his own farm, another to his business. </a:t>
            </a:r>
            <a:r>
              <a:rPr lang="en-US" i="1" dirty="0">
                <a:solidFill>
                  <a:srgbClr val="FFC000"/>
                </a:solidFill>
              </a:rPr>
              <a:t>And the rest seized his servants, treated them spitefully, and killed them.</a:t>
            </a:r>
            <a:r>
              <a:rPr lang="en-US" dirty="0">
                <a:solidFill>
                  <a:srgbClr val="FFC000"/>
                </a:solidFill>
              </a:rPr>
              <a:t> </a:t>
            </a:r>
            <a:r>
              <a:rPr lang="en-US" dirty="0"/>
              <a:t>				Mt 22:5–6</a:t>
            </a:r>
          </a:p>
          <a:p>
            <a:r>
              <a:rPr lang="en-US" i="1" dirty="0"/>
              <a:t>“If the world hates you, you know that it hated Me before it hated you. If you were of the world, the world would love its own. Yet because you are not of the world, but I chose you out of the world, therefore the world hates you.</a:t>
            </a:r>
            <a:r>
              <a:rPr lang="en-US" dirty="0"/>
              <a:t> 				Jn 15:18–19 </a:t>
            </a:r>
          </a:p>
          <a:p>
            <a:endParaRPr lang="en-US" dirty="0"/>
          </a:p>
          <a:p>
            <a:endParaRPr lang="en-US" dirty="0"/>
          </a:p>
        </p:txBody>
      </p:sp>
    </p:spTree>
    <p:extLst>
      <p:ext uri="{BB962C8B-B14F-4D97-AF65-F5344CB8AC3E}">
        <p14:creationId xmlns:p14="http://schemas.microsoft.com/office/powerpoint/2010/main" val="172630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t>Notice that the king gets the message</a:t>
            </a:r>
          </a:p>
          <a:p>
            <a:r>
              <a:rPr lang="en-US" dirty="0"/>
              <a:t>Notice the king’s response to those who hurt his faithful and good servants</a:t>
            </a:r>
          </a:p>
          <a:p>
            <a:r>
              <a:rPr lang="en-US" dirty="0"/>
              <a:t>There will be a judgment for all who reject the message of God’s servants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pPr lvl="0"/>
            <a:r>
              <a:rPr lang="en-US" i="1" dirty="0"/>
              <a:t>But when the king heard about it, </a:t>
            </a:r>
            <a:r>
              <a:rPr lang="en-US" i="1" dirty="0">
                <a:solidFill>
                  <a:srgbClr val="FFC000"/>
                </a:solidFill>
              </a:rPr>
              <a:t>he was furious</a:t>
            </a:r>
            <a:r>
              <a:rPr lang="en-US" i="1" dirty="0"/>
              <a:t>. 		</a:t>
            </a:r>
            <a:r>
              <a:rPr lang="en-US" dirty="0">
                <a:solidFill>
                  <a:prstClr val="white"/>
                </a:solidFill>
              </a:rPr>
              <a:t>Mt 22:7a</a:t>
            </a:r>
          </a:p>
          <a:p>
            <a:r>
              <a:rPr lang="en-US" i="1" dirty="0"/>
              <a:t>And he </a:t>
            </a:r>
            <a:r>
              <a:rPr lang="en-US" i="1" dirty="0">
                <a:solidFill>
                  <a:srgbClr val="FFC000"/>
                </a:solidFill>
              </a:rPr>
              <a:t>sent out his armies</a:t>
            </a:r>
            <a:r>
              <a:rPr lang="en-US" i="1" dirty="0"/>
              <a:t>, </a:t>
            </a:r>
            <a:r>
              <a:rPr lang="en-US" i="1" dirty="0">
                <a:solidFill>
                  <a:srgbClr val="FFC000"/>
                </a:solidFill>
              </a:rPr>
              <a:t>destroyed those murderers</a:t>
            </a:r>
            <a:r>
              <a:rPr lang="en-US" i="1" dirty="0"/>
              <a:t>, and </a:t>
            </a:r>
            <a:r>
              <a:rPr lang="en-US" i="1" dirty="0">
                <a:solidFill>
                  <a:srgbClr val="FFC000"/>
                </a:solidFill>
              </a:rPr>
              <a:t>burned up their city</a:t>
            </a:r>
            <a:r>
              <a:rPr lang="en-US" i="1" dirty="0"/>
              <a:t>.</a:t>
            </a:r>
            <a:r>
              <a:rPr lang="en-US" dirty="0"/>
              <a:t> 						Mt 22:7b</a:t>
            </a:r>
          </a:p>
          <a:p>
            <a:r>
              <a:rPr lang="en-US" i="1" dirty="0"/>
              <a:t>…it is a righteous thing with God to repay with tribulation those who trouble you,</a:t>
            </a:r>
            <a:r>
              <a:rPr lang="en-US" dirty="0"/>
              <a:t> …</a:t>
            </a:r>
            <a:r>
              <a:rPr lang="en-US" dirty="0">
                <a:solidFill>
                  <a:prstClr val="white"/>
                </a:solidFill>
              </a:rPr>
              <a:t> 		2 Th 1:6 </a:t>
            </a:r>
            <a:endParaRPr lang="en-US" dirty="0"/>
          </a:p>
          <a:p>
            <a:r>
              <a:rPr lang="en-US" i="1" dirty="0"/>
              <a:t>in flaming fire taking vengeance on those who do not know God, and on those who do not obey the gospel of our Lord Jesus Christ.</a:t>
            </a:r>
            <a:r>
              <a:rPr lang="en-US" dirty="0"/>
              <a:t> 				2 Th 1:8 </a:t>
            </a:r>
          </a:p>
          <a:p>
            <a:endParaRPr lang="en-US" dirty="0"/>
          </a:p>
          <a:p>
            <a:endParaRPr lang="en-US" dirty="0"/>
          </a:p>
        </p:txBody>
      </p:sp>
    </p:spTree>
    <p:extLst>
      <p:ext uri="{BB962C8B-B14F-4D97-AF65-F5344CB8AC3E}">
        <p14:creationId xmlns:p14="http://schemas.microsoft.com/office/powerpoint/2010/main" val="296935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Notice that the king gets the message</a:t>
            </a:r>
          </a:p>
          <a:p>
            <a:r>
              <a:rPr lang="en-US" dirty="0">
                <a:solidFill>
                  <a:srgbClr val="927E7E"/>
                </a:solidFill>
              </a:rPr>
              <a:t>Notice the king’s response to those who hurt his faithful and good servants</a:t>
            </a:r>
          </a:p>
          <a:p>
            <a:r>
              <a:rPr lang="en-US" dirty="0">
                <a:solidFill>
                  <a:srgbClr val="927E7E"/>
                </a:solidFill>
              </a:rPr>
              <a:t>There will be a judgment for all who have rejected God’s servants</a:t>
            </a:r>
          </a:p>
          <a:p>
            <a:pPr lvl="1"/>
            <a:r>
              <a:rPr lang="en-US" dirty="0"/>
              <a:t>There will be a separation</a:t>
            </a:r>
          </a:p>
          <a:p>
            <a:pPr lvl="1"/>
            <a:r>
              <a:rPr lang="en-US" dirty="0"/>
              <a:t>There will be punishment</a:t>
            </a:r>
          </a:p>
          <a:p>
            <a:pPr lvl="1"/>
            <a:r>
              <a:rPr lang="en-US" dirty="0"/>
              <a:t>There will be remorse and pain</a:t>
            </a:r>
          </a:p>
          <a:p>
            <a:r>
              <a:rPr lang="en-US" dirty="0"/>
              <a:t>Compare the same in this parable</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So it will be at the end of the age. </a:t>
            </a:r>
            <a:r>
              <a:rPr lang="en-US" i="1" dirty="0">
                <a:solidFill>
                  <a:schemeClr val="accent4">
                    <a:lumMod val="60000"/>
                    <a:lumOff val="40000"/>
                  </a:schemeClr>
                </a:solidFill>
              </a:rPr>
              <a:t>The angels will come forth, separate the wicked </a:t>
            </a:r>
            <a:r>
              <a:rPr lang="en-US" i="1" dirty="0"/>
              <a:t>from among the just, 								</a:t>
            </a:r>
            <a:r>
              <a:rPr lang="en-US" dirty="0">
                <a:solidFill>
                  <a:prstClr val="white"/>
                </a:solidFill>
              </a:rPr>
              <a:t>Mt 13:49 </a:t>
            </a:r>
            <a:endParaRPr lang="en-US" i="1" dirty="0"/>
          </a:p>
          <a:p>
            <a:r>
              <a:rPr lang="en-US" i="1" dirty="0"/>
              <a:t>and </a:t>
            </a:r>
            <a:r>
              <a:rPr lang="en-US" i="1" dirty="0">
                <a:solidFill>
                  <a:schemeClr val="accent4">
                    <a:lumMod val="60000"/>
                    <a:lumOff val="40000"/>
                  </a:schemeClr>
                </a:solidFill>
              </a:rPr>
              <a:t>cast them </a:t>
            </a:r>
            <a:r>
              <a:rPr lang="en-US" i="1" dirty="0"/>
              <a:t>into the </a:t>
            </a:r>
            <a:r>
              <a:rPr lang="en-US" i="1" dirty="0">
                <a:solidFill>
                  <a:schemeClr val="accent4">
                    <a:lumMod val="60000"/>
                    <a:lumOff val="40000"/>
                  </a:schemeClr>
                </a:solidFill>
              </a:rPr>
              <a:t>furnace of fire.</a:t>
            </a:r>
            <a:r>
              <a:rPr lang="en-US" i="1" dirty="0"/>
              <a:t> 				</a:t>
            </a:r>
            <a:r>
              <a:rPr lang="en-US" dirty="0">
                <a:solidFill>
                  <a:prstClr val="white"/>
                </a:solidFill>
              </a:rPr>
              <a:t>Mt 13:50a</a:t>
            </a:r>
            <a:endParaRPr lang="en-US" i="1" dirty="0"/>
          </a:p>
          <a:p>
            <a:r>
              <a:rPr lang="en-US" i="1" dirty="0"/>
              <a:t>There will be </a:t>
            </a:r>
            <a:r>
              <a:rPr lang="en-US" i="1" dirty="0">
                <a:solidFill>
                  <a:schemeClr val="accent4">
                    <a:lumMod val="60000"/>
                    <a:lumOff val="40000"/>
                  </a:schemeClr>
                </a:solidFill>
              </a:rPr>
              <a:t>wailing and gnashing of teeth</a:t>
            </a:r>
            <a:r>
              <a:rPr lang="en-US" i="1" dirty="0"/>
              <a:t>.”</a:t>
            </a:r>
            <a:r>
              <a:rPr lang="en-US" dirty="0"/>
              <a:t> 			 Mt 13:50b </a:t>
            </a:r>
          </a:p>
          <a:p>
            <a:r>
              <a:rPr lang="en-US" i="1" dirty="0"/>
              <a:t>Then the king said to the servants, ‘Bind him hand and foot, </a:t>
            </a:r>
            <a:r>
              <a:rPr lang="en-US" i="1" dirty="0">
                <a:solidFill>
                  <a:schemeClr val="accent4">
                    <a:lumMod val="60000"/>
                    <a:lumOff val="40000"/>
                  </a:schemeClr>
                </a:solidFill>
              </a:rPr>
              <a:t>take him away</a:t>
            </a:r>
            <a:r>
              <a:rPr lang="en-US" i="1" dirty="0"/>
              <a:t>, and </a:t>
            </a:r>
            <a:r>
              <a:rPr lang="en-US" i="1" dirty="0">
                <a:solidFill>
                  <a:schemeClr val="accent4">
                    <a:lumMod val="60000"/>
                    <a:lumOff val="40000"/>
                  </a:schemeClr>
                </a:solidFill>
              </a:rPr>
              <a:t>cast him into outer darkness</a:t>
            </a:r>
            <a:r>
              <a:rPr lang="en-US" i="1" dirty="0"/>
              <a:t>; there will be </a:t>
            </a:r>
            <a:r>
              <a:rPr lang="en-US" i="1" dirty="0">
                <a:solidFill>
                  <a:schemeClr val="accent4">
                    <a:lumMod val="60000"/>
                    <a:lumOff val="40000"/>
                  </a:schemeClr>
                </a:solidFill>
              </a:rPr>
              <a:t>weeping and gnashing of teeth</a:t>
            </a:r>
            <a:r>
              <a:rPr lang="en-US" i="1" dirty="0"/>
              <a:t>.’</a:t>
            </a:r>
            <a:r>
              <a:rPr lang="en-US" dirty="0"/>
              <a:t> 	     Mt 22:13 </a:t>
            </a:r>
          </a:p>
          <a:p>
            <a:endParaRPr lang="en-US" dirty="0"/>
          </a:p>
        </p:txBody>
      </p:sp>
    </p:spTree>
    <p:extLst>
      <p:ext uri="{BB962C8B-B14F-4D97-AF65-F5344CB8AC3E}">
        <p14:creationId xmlns:p14="http://schemas.microsoft.com/office/powerpoint/2010/main" val="114088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2CEED-63DB-44D0-B2F1-4523EF6ADAAC}"/>
              </a:ext>
            </a:extLst>
          </p:cNvPr>
          <p:cNvPicPr>
            <a:picLocks noChangeAspect="1"/>
          </p:cNvPicPr>
          <p:nvPr/>
        </p:nvPicPr>
        <p:blipFill rotWithShape="1">
          <a:blip r:embed="rId2"/>
          <a:srcRect b="14811"/>
          <a:stretch/>
        </p:blipFill>
        <p:spPr>
          <a:xfrm>
            <a:off x="0" y="0"/>
            <a:ext cx="12192000" cy="6858000"/>
          </a:xfrm>
          <a:prstGeom prst="rect">
            <a:avLst/>
          </a:prstGeom>
        </p:spPr>
      </p:pic>
      <p:sp>
        <p:nvSpPr>
          <p:cNvPr id="6" name="TextBox 5">
            <a:extLst>
              <a:ext uri="{FF2B5EF4-FFF2-40B4-BE49-F238E27FC236}">
                <a16:creationId xmlns:a16="http://schemas.microsoft.com/office/drawing/2014/main" id="{9C19DFD6-EBD2-4265-85D4-F6987F13E0B7}"/>
              </a:ext>
            </a:extLst>
          </p:cNvPr>
          <p:cNvSpPr txBox="1"/>
          <p:nvPr/>
        </p:nvSpPr>
        <p:spPr>
          <a:xfrm>
            <a:off x="290350" y="4286467"/>
            <a:ext cx="3367251" cy="1754326"/>
          </a:xfrm>
          <a:prstGeom prst="rect">
            <a:avLst/>
          </a:prstGeom>
          <a:solidFill>
            <a:srgbClr val="F5D1B5"/>
          </a:solidFill>
        </p:spPr>
        <p:txBody>
          <a:bodyPr wrap="square" rtlCol="0">
            <a:spAutoFit/>
          </a:bodyPr>
          <a:lstStyle/>
          <a:p>
            <a:pPr algn="ctr"/>
            <a:r>
              <a:rPr lang="en-US" sz="3600" dirty="0"/>
              <a:t>Part 2</a:t>
            </a:r>
          </a:p>
          <a:p>
            <a:pPr algn="ctr"/>
            <a:r>
              <a:rPr lang="en-US" sz="3600" dirty="0"/>
              <a:t>Squandered Opportunities</a:t>
            </a:r>
            <a:endParaRPr lang="en-US" sz="2500" dirty="0"/>
          </a:p>
        </p:txBody>
      </p:sp>
    </p:spTree>
    <p:extLst>
      <p:ext uri="{BB962C8B-B14F-4D97-AF65-F5344CB8AC3E}">
        <p14:creationId xmlns:p14="http://schemas.microsoft.com/office/powerpoint/2010/main" val="24676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solidFill>
                  <a:srgbClr val="927E7E"/>
                </a:solidFill>
              </a:rPr>
              <a:t>Notice the king’s response to those who hurt his faithful and good servants</a:t>
            </a:r>
          </a:p>
          <a:p>
            <a:r>
              <a:rPr lang="en-US" dirty="0"/>
              <a:t>There will be a judgment for all who have rejected God’s message</a:t>
            </a:r>
          </a:p>
          <a:p>
            <a:pPr lvl="1"/>
            <a:r>
              <a:rPr lang="en-US" dirty="0"/>
              <a:t>Even if God’s servants are not the best examples and witnesses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fontScale="92500" lnSpcReduction="10000"/>
          </a:bodyPr>
          <a:lstStyle/>
          <a:p>
            <a:r>
              <a:rPr lang="en-US" i="1" dirty="0"/>
              <a:t>So </a:t>
            </a:r>
            <a:r>
              <a:rPr lang="en-US" i="1" dirty="0">
                <a:solidFill>
                  <a:schemeClr val="accent4">
                    <a:lumMod val="60000"/>
                    <a:lumOff val="40000"/>
                  </a:schemeClr>
                </a:solidFill>
              </a:rPr>
              <a:t>Lot </a:t>
            </a:r>
            <a:r>
              <a:rPr lang="en-US" i="1" dirty="0"/>
              <a:t>went out and </a:t>
            </a:r>
            <a:r>
              <a:rPr lang="en-US" i="1" dirty="0">
                <a:solidFill>
                  <a:schemeClr val="accent4">
                    <a:lumMod val="60000"/>
                    <a:lumOff val="40000"/>
                  </a:schemeClr>
                </a:solidFill>
              </a:rPr>
              <a:t>spoke</a:t>
            </a:r>
            <a:r>
              <a:rPr lang="en-US" i="1" dirty="0"/>
              <a:t> to his sons-in-law, who had married his daughters, </a:t>
            </a:r>
            <a:r>
              <a:rPr lang="en-US" i="1" dirty="0">
                <a:solidFill>
                  <a:schemeClr val="accent4">
                    <a:lumMod val="60000"/>
                    <a:lumOff val="40000"/>
                  </a:schemeClr>
                </a:solidFill>
              </a:rPr>
              <a:t>and said, “Get up, get out of this place; for the </a:t>
            </a:r>
            <a:r>
              <a:rPr lang="en-US" i="1" cap="small" dirty="0">
                <a:solidFill>
                  <a:schemeClr val="accent4">
                    <a:lumMod val="60000"/>
                    <a:lumOff val="40000"/>
                  </a:schemeClr>
                </a:solidFill>
              </a:rPr>
              <a:t>Lord</a:t>
            </a:r>
            <a:r>
              <a:rPr lang="en-US" i="1" dirty="0">
                <a:solidFill>
                  <a:schemeClr val="accent4">
                    <a:lumMod val="60000"/>
                    <a:lumOff val="40000"/>
                  </a:schemeClr>
                </a:solidFill>
              </a:rPr>
              <a:t> will destroy this city!” </a:t>
            </a:r>
            <a:r>
              <a:rPr lang="en-US" i="1" dirty="0"/>
              <a:t>But to his sons-in-law he seemed to be joking.</a:t>
            </a:r>
            <a:r>
              <a:rPr lang="en-US" dirty="0"/>
              <a:t> 	Ge 19:14</a:t>
            </a:r>
          </a:p>
          <a:p>
            <a:r>
              <a:rPr lang="en-US" i="1" dirty="0">
                <a:solidFill>
                  <a:schemeClr val="accent4">
                    <a:lumMod val="60000"/>
                    <a:lumOff val="40000"/>
                  </a:schemeClr>
                </a:solidFill>
              </a:rPr>
              <a:t>Then the </a:t>
            </a:r>
            <a:r>
              <a:rPr lang="en-US" i="1" cap="small" dirty="0">
                <a:solidFill>
                  <a:schemeClr val="accent4">
                    <a:lumMod val="60000"/>
                    <a:lumOff val="40000"/>
                  </a:schemeClr>
                </a:solidFill>
              </a:rPr>
              <a:t>Lord</a:t>
            </a:r>
            <a:r>
              <a:rPr lang="en-US" i="1" dirty="0">
                <a:solidFill>
                  <a:schemeClr val="accent4">
                    <a:lumMod val="60000"/>
                    <a:lumOff val="40000"/>
                  </a:schemeClr>
                </a:solidFill>
              </a:rPr>
              <a:t> rained brimstone </a:t>
            </a:r>
            <a:r>
              <a:rPr lang="en-US" i="1" dirty="0"/>
              <a:t>and fire on Sodom and Gomorrah, from the </a:t>
            </a:r>
            <a:r>
              <a:rPr lang="en-US" i="1" cap="small" dirty="0"/>
              <a:t>Lord</a:t>
            </a:r>
            <a:r>
              <a:rPr lang="en-US" i="1" dirty="0"/>
              <a:t> out of the heavens.</a:t>
            </a:r>
            <a:r>
              <a:rPr lang="en-US" dirty="0"/>
              <a:t> 					Ge 19:24</a:t>
            </a:r>
          </a:p>
          <a:p>
            <a:r>
              <a:rPr lang="en-US" i="1" dirty="0"/>
              <a:t>Then I saw </a:t>
            </a:r>
            <a:r>
              <a:rPr lang="en-US" i="1" dirty="0">
                <a:solidFill>
                  <a:schemeClr val="accent4">
                    <a:lumMod val="60000"/>
                    <a:lumOff val="40000"/>
                  </a:schemeClr>
                </a:solidFill>
              </a:rPr>
              <a:t>a great white throne and Him who sat on it</a:t>
            </a:r>
            <a:r>
              <a:rPr lang="en-US" i="1" dirty="0"/>
              <a:t>, from whose face the earth and the heaven fled away. And there was found no place for them.</a:t>
            </a:r>
            <a:r>
              <a:rPr lang="en-US" dirty="0"/>
              <a:t> 			Re 20:11 </a:t>
            </a:r>
          </a:p>
          <a:p>
            <a:r>
              <a:rPr lang="en-US" i="1" dirty="0">
                <a:solidFill>
                  <a:schemeClr val="accent4">
                    <a:lumMod val="60000"/>
                    <a:lumOff val="40000"/>
                  </a:schemeClr>
                </a:solidFill>
              </a:rPr>
              <a:t>And anyone not found written </a:t>
            </a:r>
            <a:r>
              <a:rPr lang="en-US" i="1" dirty="0"/>
              <a:t>in the Book of Life was cast into the lake of fire.</a:t>
            </a:r>
            <a:r>
              <a:rPr lang="en-US" dirty="0"/>
              <a:t> 				Re 20:15 </a:t>
            </a:r>
          </a:p>
          <a:p>
            <a:endParaRPr lang="en-US" dirty="0"/>
          </a:p>
          <a:p>
            <a:endParaRPr lang="en-US" dirty="0"/>
          </a:p>
          <a:p>
            <a:endParaRPr lang="en-US" dirty="0"/>
          </a:p>
        </p:txBody>
      </p:sp>
    </p:spTree>
    <p:extLst>
      <p:ext uri="{BB962C8B-B14F-4D97-AF65-F5344CB8AC3E}">
        <p14:creationId xmlns:p14="http://schemas.microsoft.com/office/powerpoint/2010/main" val="286577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t>Notice the king’s heart to honor his son</a:t>
            </a:r>
          </a:p>
          <a:p>
            <a:pPr lvl="1"/>
            <a:r>
              <a:rPr lang="en-US" dirty="0"/>
              <a:t>He opens the invitation to all who would come</a:t>
            </a:r>
          </a:p>
          <a:p>
            <a:pPr lvl="1"/>
            <a:r>
              <a:rPr lang="en-US" dirty="0"/>
              <a:t>Two qualifications:</a:t>
            </a:r>
          </a:p>
          <a:p>
            <a:pPr lvl="2"/>
            <a:r>
              <a:rPr lang="en-US" dirty="0"/>
              <a:t>Be willing to come</a:t>
            </a:r>
          </a:p>
          <a:p>
            <a:pPr lvl="2"/>
            <a:r>
              <a:rPr lang="en-US" dirty="0"/>
              <a:t>Be willing to put on the garment the king provides</a:t>
            </a:r>
          </a:p>
          <a:p>
            <a:pPr lvl="1"/>
            <a:r>
              <a:rPr lang="en-US" dirty="0"/>
              <a:t>God wants the kingdom of His dear Son </a:t>
            </a:r>
            <a:r>
              <a:rPr lang="en-US" dirty="0">
                <a:solidFill>
                  <a:schemeClr val="accent4">
                    <a:lumMod val="60000"/>
                    <a:lumOff val="40000"/>
                  </a:schemeClr>
                </a:solidFill>
              </a:rPr>
              <a:t>filled with guests</a:t>
            </a:r>
          </a:p>
          <a:p>
            <a:pPr lvl="1"/>
            <a:endParaRPr lang="en-US" dirty="0"/>
          </a:p>
          <a:p>
            <a:pPr lvl="1">
              <a:buFont typeface="Wingdings" panose="05000000000000000000" pitchFamily="2" charset="2"/>
              <a:buChar char="Ø"/>
            </a:pPr>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572250"/>
          </a:xfrm>
        </p:spPr>
        <p:txBody>
          <a:bodyPr>
            <a:normAutofit/>
          </a:bodyPr>
          <a:lstStyle/>
          <a:p>
            <a:r>
              <a:rPr lang="en-US" i="1" dirty="0"/>
              <a:t>Then he said to his servants, ‘The wedding is ready, but those who were invited were not worthy. Therefore go into the highways, and </a:t>
            </a:r>
            <a:r>
              <a:rPr lang="en-US" i="1" dirty="0">
                <a:solidFill>
                  <a:schemeClr val="accent4">
                    <a:lumMod val="60000"/>
                    <a:lumOff val="40000"/>
                  </a:schemeClr>
                </a:solidFill>
              </a:rPr>
              <a:t>as many as you find, invite </a:t>
            </a:r>
            <a:r>
              <a:rPr lang="en-US" i="1" dirty="0"/>
              <a:t>to the wedding.’</a:t>
            </a:r>
            <a:r>
              <a:rPr lang="en-US" dirty="0"/>
              <a:t> 		Mt 22:8–9</a:t>
            </a:r>
          </a:p>
          <a:p>
            <a:r>
              <a:rPr lang="en-US" i="1" dirty="0"/>
              <a:t>So those servants went out into the highways and gathered together all whom they found, both bad and good. And the </a:t>
            </a:r>
            <a:r>
              <a:rPr lang="en-US" i="1" dirty="0">
                <a:solidFill>
                  <a:schemeClr val="accent4">
                    <a:lumMod val="60000"/>
                    <a:lumOff val="40000"/>
                  </a:schemeClr>
                </a:solidFill>
              </a:rPr>
              <a:t>wedding hall was filled with guests</a:t>
            </a:r>
            <a:r>
              <a:rPr lang="en-US" i="1" dirty="0"/>
              <a:t>.</a:t>
            </a:r>
            <a:r>
              <a:rPr lang="en-US" dirty="0"/>
              <a:t> 	Mt 22:10</a:t>
            </a:r>
          </a:p>
          <a:p>
            <a:r>
              <a:rPr lang="en-US" i="1" dirty="0"/>
              <a:t>For whom He foreknew, He also predestined to be conformed to the image of His Son, that </a:t>
            </a:r>
            <a:r>
              <a:rPr lang="en-US" i="1" dirty="0">
                <a:solidFill>
                  <a:schemeClr val="accent4">
                    <a:lumMod val="60000"/>
                    <a:lumOff val="40000"/>
                  </a:schemeClr>
                </a:solidFill>
              </a:rPr>
              <a:t>He might be the firstborn among many brethren.</a:t>
            </a:r>
            <a:r>
              <a:rPr lang="en-US" dirty="0">
                <a:solidFill>
                  <a:schemeClr val="accent4">
                    <a:lumMod val="60000"/>
                    <a:lumOff val="40000"/>
                  </a:schemeClr>
                </a:solidFill>
              </a:rPr>
              <a:t> 		</a:t>
            </a:r>
            <a:r>
              <a:rPr lang="en-US" dirty="0"/>
              <a:t>	Ro 8:29 </a:t>
            </a:r>
          </a:p>
        </p:txBody>
      </p:sp>
    </p:spTree>
    <p:extLst>
      <p:ext uri="{BB962C8B-B14F-4D97-AF65-F5344CB8AC3E}">
        <p14:creationId xmlns:p14="http://schemas.microsoft.com/office/powerpoint/2010/main" val="127267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339666" y="0"/>
            <a:ext cx="3852334"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339666" y="0"/>
            <a:ext cx="3414184" cy="6858000"/>
          </a:xfrm>
        </p:spPr>
        <p:txBody>
          <a:bodyPr>
            <a:normAutofit lnSpcReduction="10000"/>
          </a:bodyPr>
          <a:lstStyle/>
          <a:p>
            <a:pPr marL="400050" indent="-457200">
              <a:buFont typeface="Wingdings" panose="05000000000000000000" pitchFamily="2" charset="2"/>
              <a:buChar char="ü"/>
            </a:pPr>
            <a:r>
              <a:rPr lang="en-US" dirty="0">
                <a:solidFill>
                  <a:prstClr val="white"/>
                </a:solidFill>
              </a:rPr>
              <a:t>Required humility</a:t>
            </a:r>
          </a:p>
          <a:p>
            <a:pPr marL="857250" lvl="1" indent="-457200">
              <a:buFont typeface="Courier New" panose="02070309020205020404" pitchFamily="49" charset="0"/>
              <a:buChar char="o"/>
            </a:pPr>
            <a:r>
              <a:rPr lang="en-US" dirty="0">
                <a:solidFill>
                  <a:prstClr val="white"/>
                </a:solidFill>
              </a:rPr>
              <a:t>Had to accept the king’s wedding garment instead of their own</a:t>
            </a:r>
          </a:p>
          <a:p>
            <a:pPr lvl="0"/>
            <a:r>
              <a:rPr lang="en-US" i="1" dirty="0">
                <a:solidFill>
                  <a:prstClr val="white"/>
                </a:solidFill>
              </a:rPr>
              <a:t>“But when the king came in to see the guests, he saw a man there who did not have on </a:t>
            </a:r>
            <a:r>
              <a:rPr lang="en-US" i="1" dirty="0">
                <a:solidFill>
                  <a:srgbClr val="FFC000"/>
                </a:solidFill>
              </a:rPr>
              <a:t>a wedding garment</a:t>
            </a:r>
            <a:r>
              <a:rPr lang="en-US" i="1" dirty="0">
                <a:solidFill>
                  <a:prstClr val="white"/>
                </a:solidFill>
              </a:rPr>
              <a:t>.</a:t>
            </a:r>
            <a:r>
              <a:rPr lang="en-US" dirty="0">
                <a:solidFill>
                  <a:prstClr val="white"/>
                </a:solidFill>
              </a:rPr>
              <a:t>   		Mt 22:11</a:t>
            </a:r>
          </a:p>
          <a:p>
            <a:r>
              <a:rPr lang="en-US" i="1" dirty="0"/>
              <a:t>Then the king said to the servants, ‘Bind him hand and foot, take him away…			</a:t>
            </a:r>
            <a:r>
              <a:rPr lang="en-US" dirty="0"/>
              <a:t>Mt 22:13 </a:t>
            </a:r>
          </a:p>
          <a:p>
            <a:pPr marL="400050" lvl="1" indent="0">
              <a:buNone/>
            </a:pPr>
            <a:endParaRPr lang="en-US" dirty="0">
              <a:solidFill>
                <a:prstClr val="white"/>
              </a:solidFill>
            </a:endParaRPr>
          </a:p>
          <a:p>
            <a:endParaRPr lang="en-US" dirty="0"/>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2243667" y="0"/>
            <a:ext cx="10583333" cy="6858000"/>
          </a:xfrm>
          <a:prstGeom prst="rect">
            <a:avLst/>
          </a:prstGeom>
        </p:spPr>
      </p:pic>
    </p:spTree>
    <p:extLst>
      <p:ext uri="{BB962C8B-B14F-4D97-AF65-F5344CB8AC3E}">
        <p14:creationId xmlns:p14="http://schemas.microsoft.com/office/powerpoint/2010/main" val="32494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339666" y="0"/>
            <a:ext cx="3852334"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229600" y="0"/>
            <a:ext cx="3725838" cy="6858000"/>
          </a:xfrm>
        </p:spPr>
        <p:txBody>
          <a:bodyPr>
            <a:normAutofit/>
          </a:bodyPr>
          <a:lstStyle/>
          <a:p>
            <a:pPr marL="400050" indent="-457200">
              <a:buFont typeface="Wingdings" panose="05000000000000000000" pitchFamily="2" charset="2"/>
              <a:buChar char="ü"/>
            </a:pPr>
            <a:r>
              <a:rPr lang="en-US" dirty="0">
                <a:solidFill>
                  <a:prstClr val="white"/>
                </a:solidFill>
              </a:rPr>
              <a:t>Required humility</a:t>
            </a:r>
          </a:p>
          <a:p>
            <a:pPr marL="857250" lvl="1" indent="-457200">
              <a:buFont typeface="Courier New" panose="02070309020205020404" pitchFamily="49" charset="0"/>
              <a:buChar char="o"/>
            </a:pPr>
            <a:r>
              <a:rPr lang="en-US" dirty="0">
                <a:solidFill>
                  <a:prstClr val="white"/>
                </a:solidFill>
              </a:rPr>
              <a:t>We have to accept the garment of Christ’s righteousness to enter the kingdom</a:t>
            </a:r>
          </a:p>
          <a:p>
            <a:endParaRPr lang="en-US" dirty="0"/>
          </a:p>
          <a:p>
            <a:r>
              <a:rPr lang="en-US" i="1" dirty="0"/>
              <a:t>and be found in Him, </a:t>
            </a:r>
            <a:r>
              <a:rPr lang="en-US" i="1" dirty="0">
                <a:solidFill>
                  <a:schemeClr val="accent4">
                    <a:lumMod val="60000"/>
                    <a:lumOff val="40000"/>
                  </a:schemeClr>
                </a:solidFill>
              </a:rPr>
              <a:t>not having my own righteousness</a:t>
            </a:r>
            <a:r>
              <a:rPr lang="en-US" i="1" dirty="0"/>
              <a:t>, which is from the law, </a:t>
            </a:r>
            <a:r>
              <a:rPr lang="en-US" i="1" dirty="0">
                <a:solidFill>
                  <a:schemeClr val="accent4">
                    <a:lumMod val="60000"/>
                    <a:lumOff val="40000"/>
                  </a:schemeClr>
                </a:solidFill>
              </a:rPr>
              <a:t>but that which is through faith in Christ</a:t>
            </a:r>
            <a:r>
              <a:rPr lang="en-US" i="1" dirty="0"/>
              <a:t>, the </a:t>
            </a:r>
            <a:r>
              <a:rPr lang="en-US" i="1" dirty="0">
                <a:solidFill>
                  <a:schemeClr val="accent4">
                    <a:lumMod val="60000"/>
                    <a:lumOff val="40000"/>
                  </a:schemeClr>
                </a:solidFill>
              </a:rPr>
              <a:t>righteousness which is from God </a:t>
            </a:r>
            <a:r>
              <a:rPr lang="en-US" i="1" dirty="0"/>
              <a:t>by faith;</a:t>
            </a:r>
            <a:r>
              <a:rPr lang="en-US" dirty="0"/>
              <a:t> 		      Php 3:9</a:t>
            </a:r>
            <a:endParaRPr lang="en-US" dirty="0">
              <a:solidFill>
                <a:prstClr val="white"/>
              </a:solidFill>
            </a:endParaRPr>
          </a:p>
          <a:p>
            <a:endParaRPr lang="en-US" dirty="0"/>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2243667" y="0"/>
            <a:ext cx="10583333" cy="6858000"/>
          </a:xfrm>
          <a:prstGeom prst="rect">
            <a:avLst/>
          </a:prstGeom>
        </p:spPr>
      </p:pic>
    </p:spTree>
    <p:extLst>
      <p:ext uri="{BB962C8B-B14F-4D97-AF65-F5344CB8AC3E}">
        <p14:creationId xmlns:p14="http://schemas.microsoft.com/office/powerpoint/2010/main" val="302637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339666" y="0"/>
            <a:ext cx="3852334" cy="6858000"/>
          </a:xfrm>
          <a:prstGeom prst="rect">
            <a:avLst/>
          </a:pr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7DF976D-3D28-426B-BA5C-6D5B77AB1CAD}"/>
              </a:ext>
            </a:extLst>
          </p:cNvPr>
          <p:cNvSpPr>
            <a:spLocks noGrp="1"/>
          </p:cNvSpPr>
          <p:nvPr>
            <p:ph sz="half" idx="2"/>
          </p:nvPr>
        </p:nvSpPr>
        <p:spPr>
          <a:xfrm>
            <a:off x="8229600" y="387274"/>
            <a:ext cx="3725838" cy="6470725"/>
          </a:xfrm>
        </p:spPr>
        <p:txBody>
          <a:bodyPr>
            <a:normAutofit/>
          </a:bodyPr>
          <a:lstStyle/>
          <a:p>
            <a:pPr marL="400050" indent="-457200">
              <a:buFont typeface="Wingdings" panose="05000000000000000000" pitchFamily="2" charset="2"/>
              <a:buChar char="ü"/>
            </a:pPr>
            <a:r>
              <a:rPr lang="en-US" i="1" dirty="0"/>
              <a:t>When He shall come with trumpet sound--</a:t>
            </a:r>
            <a:br>
              <a:rPr lang="en-US" i="1" dirty="0"/>
            </a:br>
            <a:r>
              <a:rPr lang="en-US" i="1" dirty="0"/>
              <a:t>Oh, may I then in Him be found--</a:t>
            </a:r>
            <a:br>
              <a:rPr lang="en-US" i="1" dirty="0"/>
            </a:br>
            <a:r>
              <a:rPr lang="en-US" i="1" dirty="0">
                <a:solidFill>
                  <a:schemeClr val="accent4">
                    <a:lumMod val="60000"/>
                    <a:lumOff val="40000"/>
                  </a:schemeClr>
                </a:solidFill>
              </a:rPr>
              <a:t>Dressed in His righteousness alone</a:t>
            </a:r>
            <a:br>
              <a:rPr lang="en-US" i="1" dirty="0"/>
            </a:br>
            <a:r>
              <a:rPr lang="en-US" i="1" dirty="0">
                <a:solidFill>
                  <a:schemeClr val="accent4">
                    <a:lumMod val="60000"/>
                    <a:lumOff val="40000"/>
                  </a:schemeClr>
                </a:solidFill>
              </a:rPr>
              <a:t>Faultless to stand </a:t>
            </a:r>
            <a:r>
              <a:rPr lang="en-US" i="1" dirty="0"/>
              <a:t>before the throne</a:t>
            </a:r>
          </a:p>
        </p:txBody>
      </p:sp>
      <p:pic>
        <p:nvPicPr>
          <p:cNvPr id="2" name="Picture 1">
            <a:extLst>
              <a:ext uri="{FF2B5EF4-FFF2-40B4-BE49-F238E27FC236}">
                <a16:creationId xmlns:a16="http://schemas.microsoft.com/office/drawing/2014/main" id="{DC35C037-8D1C-4061-A145-66DE62DB56B5}"/>
              </a:ext>
            </a:extLst>
          </p:cNvPr>
          <p:cNvPicPr>
            <a:picLocks noChangeAspect="1"/>
          </p:cNvPicPr>
          <p:nvPr/>
        </p:nvPicPr>
        <p:blipFill>
          <a:blip r:embed="rId2"/>
          <a:stretch>
            <a:fillRect/>
          </a:stretch>
        </p:blipFill>
        <p:spPr>
          <a:xfrm>
            <a:off x="-2243667" y="0"/>
            <a:ext cx="10583333" cy="6858000"/>
          </a:xfrm>
          <a:prstGeom prst="rect">
            <a:avLst/>
          </a:prstGeom>
        </p:spPr>
      </p:pic>
    </p:spTree>
    <p:extLst>
      <p:ext uri="{BB962C8B-B14F-4D97-AF65-F5344CB8AC3E}">
        <p14:creationId xmlns:p14="http://schemas.microsoft.com/office/powerpoint/2010/main" val="77170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t>Lessons</a:t>
            </a:r>
          </a:p>
          <a:p>
            <a:pPr lvl="1"/>
            <a:r>
              <a:rPr lang="en-US" dirty="0"/>
              <a:t>God loves all men and desires all to be saved</a:t>
            </a:r>
          </a:p>
          <a:p>
            <a:pPr lvl="1"/>
            <a:r>
              <a:rPr lang="en-US" dirty="0"/>
              <a:t>There is a limit to God’s patient invitation and call</a:t>
            </a:r>
          </a:p>
          <a:p>
            <a:pPr lvl="1">
              <a:buFont typeface="Wingdings" panose="05000000000000000000" pitchFamily="2" charset="2"/>
              <a:buChar char="Ø"/>
            </a:pPr>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383991"/>
          </a:xfrm>
        </p:spPr>
        <p:txBody>
          <a:bodyPr>
            <a:normAutofit/>
          </a:bodyPr>
          <a:lstStyle/>
          <a:p>
            <a:r>
              <a:rPr lang="en-US" i="1" dirty="0"/>
              <a:t>who desires all men to be saved and to come to the knowledge of the truth.</a:t>
            </a:r>
            <a:r>
              <a:rPr lang="en-US" dirty="0"/>
              <a:t> 			1 </a:t>
            </a:r>
            <a:r>
              <a:rPr lang="en-US" dirty="0" err="1"/>
              <a:t>Ti</a:t>
            </a:r>
            <a:r>
              <a:rPr lang="en-US" dirty="0"/>
              <a:t> 2:4 </a:t>
            </a:r>
          </a:p>
          <a:p>
            <a:r>
              <a:rPr lang="en-US" dirty="0"/>
              <a:t> </a:t>
            </a:r>
            <a:r>
              <a:rPr lang="en-US" i="1" dirty="0"/>
              <a:t>But when the king heard about it, he was furious. And he sent out his armies, destroyed those murderers, and burned up their city.</a:t>
            </a:r>
            <a:r>
              <a:rPr lang="en-US" dirty="0"/>
              <a:t> Mt 22:7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4590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6CDCB61-1D43-48C2-A240-21D2B0B0A30A}"/>
              </a:ext>
            </a:extLst>
          </p:cNvPr>
          <p:cNvSpPr>
            <a:spLocks noGrp="1"/>
          </p:cNvSpPr>
          <p:nvPr>
            <p:ph sz="half" idx="1"/>
          </p:nvPr>
        </p:nvSpPr>
        <p:spPr>
          <a:xfrm>
            <a:off x="438150" y="387275"/>
            <a:ext cx="2609850" cy="5789688"/>
          </a:xfrm>
        </p:spPr>
        <p:txBody>
          <a:bodyPr>
            <a:normAutofit/>
          </a:bodyPr>
          <a:lstStyle/>
          <a:p>
            <a:pPr marL="0" indent="0" algn="ctr">
              <a:buNone/>
            </a:pPr>
            <a:r>
              <a:rPr lang="en-US" sz="4000" dirty="0"/>
              <a:t>“By the Rivers of Babylon” </a:t>
            </a:r>
          </a:p>
          <a:p>
            <a:pPr marL="0" indent="0" algn="ctr">
              <a:buNone/>
            </a:pPr>
            <a:r>
              <a:rPr lang="en-US" dirty="0"/>
              <a:t>Psalm 137 </a:t>
            </a:r>
          </a:p>
        </p:txBody>
      </p:sp>
      <p:sp>
        <p:nvSpPr>
          <p:cNvPr id="3" name="Rectangle 2">
            <a:extLst>
              <a:ext uri="{FF2B5EF4-FFF2-40B4-BE49-F238E27FC236}">
                <a16:creationId xmlns:a16="http://schemas.microsoft.com/office/drawing/2014/main" id="{CC2CA60B-66BD-47A1-8A26-2A151C39CFE7}"/>
              </a:ext>
            </a:extLst>
          </p:cNvPr>
          <p:cNvSpPr/>
          <p:nvPr/>
        </p:nvSpPr>
        <p:spPr>
          <a:xfrm>
            <a:off x="8339666" y="0"/>
            <a:ext cx="3852334" cy="6858000"/>
          </a:xfrm>
          <a:prstGeom prst="rect">
            <a:avLst/>
          </a:prstGeom>
          <a:solidFill>
            <a:srgbClr val="B74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479AFA0-22DF-4F0F-957C-514858595638}"/>
              </a:ext>
            </a:extLst>
          </p:cNvPr>
          <p:cNvSpPr/>
          <p:nvPr/>
        </p:nvSpPr>
        <p:spPr>
          <a:xfrm>
            <a:off x="0" y="1"/>
            <a:ext cx="12192000" cy="6858000"/>
          </a:xfrm>
          <a:prstGeom prst="rect">
            <a:avLst/>
          </a:prstGeom>
          <a:solidFill>
            <a:srgbClr val="B74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6565F88C-D924-44E8-ABB5-695F17D60243}"/>
              </a:ext>
            </a:extLst>
          </p:cNvPr>
          <p:cNvPicPr>
            <a:picLocks noGrp="1" noChangeAspect="1"/>
          </p:cNvPicPr>
          <p:nvPr>
            <p:ph sz="half" idx="2"/>
          </p:nvPr>
        </p:nvPicPr>
        <p:blipFill>
          <a:blip r:embed="rId2"/>
          <a:stretch>
            <a:fillRect/>
          </a:stretch>
        </p:blipFill>
        <p:spPr>
          <a:xfrm>
            <a:off x="5319882" y="0"/>
            <a:ext cx="8806002" cy="4148919"/>
          </a:xfrm>
          <a:prstGeom prst="rect">
            <a:avLst/>
          </a:prstGeom>
        </p:spPr>
      </p:pic>
      <p:pic>
        <p:nvPicPr>
          <p:cNvPr id="2" name="Picture 1">
            <a:extLst>
              <a:ext uri="{FF2B5EF4-FFF2-40B4-BE49-F238E27FC236}">
                <a16:creationId xmlns:a16="http://schemas.microsoft.com/office/drawing/2014/main" id="{3FAC0E8B-D0F5-49FF-A46C-19E3119D952A}"/>
              </a:ext>
            </a:extLst>
          </p:cNvPr>
          <p:cNvPicPr>
            <a:picLocks noChangeAspect="1"/>
          </p:cNvPicPr>
          <p:nvPr/>
        </p:nvPicPr>
        <p:blipFill>
          <a:blip r:embed="rId3"/>
          <a:stretch>
            <a:fillRect/>
          </a:stretch>
        </p:blipFill>
        <p:spPr>
          <a:xfrm>
            <a:off x="-259307" y="-318962"/>
            <a:ext cx="5993357" cy="7759820"/>
          </a:xfrm>
          <a:prstGeom prst="rect">
            <a:avLst/>
          </a:prstGeom>
        </p:spPr>
      </p:pic>
      <p:sp>
        <p:nvSpPr>
          <p:cNvPr id="6" name="TextBox 5">
            <a:extLst>
              <a:ext uri="{FF2B5EF4-FFF2-40B4-BE49-F238E27FC236}">
                <a16:creationId xmlns:a16="http://schemas.microsoft.com/office/drawing/2014/main" id="{CA35D4AF-720D-4AF3-8357-190447F935A6}"/>
              </a:ext>
            </a:extLst>
          </p:cNvPr>
          <p:cNvSpPr txBox="1"/>
          <p:nvPr/>
        </p:nvSpPr>
        <p:spPr>
          <a:xfrm>
            <a:off x="5854890" y="4148919"/>
            <a:ext cx="6469037" cy="2523768"/>
          </a:xfrm>
          <a:prstGeom prst="rect">
            <a:avLst/>
          </a:prstGeom>
          <a:noFill/>
        </p:spPr>
        <p:txBody>
          <a:bodyPr wrap="square" rtlCol="0">
            <a:spAutoFit/>
          </a:bodyPr>
          <a:lstStyle/>
          <a:p>
            <a:r>
              <a:rPr lang="en-US" sz="2700" dirty="0"/>
              <a:t>Lessons:  </a:t>
            </a:r>
          </a:p>
          <a:p>
            <a:r>
              <a:rPr lang="en-US" sz="2700" dirty="0"/>
              <a:t>Man’s time and glory are only for a moment</a:t>
            </a:r>
          </a:p>
          <a:p>
            <a:r>
              <a:rPr lang="en-US" sz="2700" i="1" dirty="0"/>
              <a:t>“The wind passes over it and it is gone”</a:t>
            </a:r>
          </a:p>
          <a:p>
            <a:r>
              <a:rPr lang="en-US" sz="2700" dirty="0"/>
              <a:t>Only those who trust Christ will become the “elect” who inherit the kingdom of God</a:t>
            </a:r>
          </a:p>
          <a:p>
            <a:endParaRPr lang="en-US" dirty="0"/>
          </a:p>
        </p:txBody>
      </p:sp>
    </p:spTree>
    <p:extLst>
      <p:ext uri="{BB962C8B-B14F-4D97-AF65-F5344CB8AC3E}">
        <p14:creationId xmlns:p14="http://schemas.microsoft.com/office/powerpoint/2010/main" val="165926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r>
              <a:rPr lang="en-US" dirty="0"/>
              <a:t>Squandered opportunities?</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a:xfrm>
            <a:off x="6172200" y="285750"/>
            <a:ext cx="5581650" cy="6383991"/>
          </a:xfrm>
        </p:spPr>
        <p:txBody>
          <a:bodyPr>
            <a:normAutofit/>
          </a:bodyPr>
          <a:lstStyle/>
          <a:p>
            <a:pPr marL="0" indent="0">
              <a:buNone/>
            </a:pPr>
            <a:r>
              <a:rPr lang="en-US" dirty="0"/>
              <a:t> </a:t>
            </a:r>
            <a:r>
              <a:rPr lang="en-US" i="1" dirty="0"/>
              <a:t>“For many are called, but few are chosen.”</a:t>
            </a:r>
            <a:r>
              <a:rPr lang="en-US" dirty="0"/>
              <a:t> 			Mt 22:14 </a:t>
            </a:r>
          </a:p>
          <a:p>
            <a:endParaRPr lang="en-US" dirty="0"/>
          </a:p>
          <a:p>
            <a:endParaRPr lang="en-US" dirty="0"/>
          </a:p>
          <a:p>
            <a:endParaRPr lang="en-US" dirty="0"/>
          </a:p>
        </p:txBody>
      </p:sp>
    </p:spTree>
    <p:extLst>
      <p:ext uri="{BB962C8B-B14F-4D97-AF65-F5344CB8AC3E}">
        <p14:creationId xmlns:p14="http://schemas.microsoft.com/office/powerpoint/2010/main" val="338196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rgbClr val="927E7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22CEED-63DB-44D0-B2F1-4523EF6ADAAC}"/>
              </a:ext>
            </a:extLst>
          </p:cNvPr>
          <p:cNvPicPr>
            <a:picLocks noChangeAspect="1"/>
          </p:cNvPicPr>
          <p:nvPr/>
        </p:nvPicPr>
        <p:blipFill rotWithShape="1">
          <a:blip r:embed="rId2"/>
          <a:srcRect b="14811"/>
          <a:stretch/>
        </p:blipFill>
        <p:spPr>
          <a:xfrm>
            <a:off x="0" y="0"/>
            <a:ext cx="12192000" cy="6858000"/>
          </a:xfrm>
          <a:prstGeom prst="rect">
            <a:avLst/>
          </a:prstGeom>
        </p:spPr>
      </p:pic>
      <p:sp>
        <p:nvSpPr>
          <p:cNvPr id="6" name="TextBox 5">
            <a:extLst>
              <a:ext uri="{FF2B5EF4-FFF2-40B4-BE49-F238E27FC236}">
                <a16:creationId xmlns:a16="http://schemas.microsoft.com/office/drawing/2014/main" id="{9C19DFD6-EBD2-4265-85D4-F6987F13E0B7}"/>
              </a:ext>
            </a:extLst>
          </p:cNvPr>
          <p:cNvSpPr txBox="1"/>
          <p:nvPr/>
        </p:nvSpPr>
        <p:spPr>
          <a:xfrm>
            <a:off x="153871" y="3235589"/>
            <a:ext cx="3667502" cy="3416320"/>
          </a:xfrm>
          <a:prstGeom prst="rect">
            <a:avLst/>
          </a:prstGeom>
          <a:solidFill>
            <a:srgbClr val="F5D1B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You have been invited [called].  Are you willing to become a chosen citizen of Christ’s Kingdom?</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9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t>In the parable of the Wedding Feast</a:t>
            </a:r>
          </a:p>
          <a:p>
            <a:pPr lvl="1"/>
            <a:r>
              <a:rPr lang="en-US" dirty="0"/>
              <a:t>The “certain king” represents God the Father who greatly desires to honor His Son</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“The kingdom of heaven is like a </a:t>
            </a:r>
            <a:r>
              <a:rPr lang="en-US" i="1" dirty="0">
                <a:solidFill>
                  <a:srgbClr val="FFC000"/>
                </a:solidFill>
              </a:rPr>
              <a:t>certain king </a:t>
            </a:r>
            <a:r>
              <a:rPr lang="en-US" i="1" dirty="0"/>
              <a:t>who arranged a marriage for his son,</a:t>
            </a:r>
            <a:r>
              <a:rPr lang="en-US" dirty="0"/>
              <a:t> 	     					Mt 22:2</a:t>
            </a:r>
          </a:p>
          <a:p>
            <a:endParaRPr lang="en-US" dirty="0"/>
          </a:p>
        </p:txBody>
      </p:sp>
    </p:spTree>
    <p:extLst>
      <p:ext uri="{BB962C8B-B14F-4D97-AF65-F5344CB8AC3E}">
        <p14:creationId xmlns:p14="http://schemas.microsoft.com/office/powerpoint/2010/main" val="1276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pPr lvl="1"/>
            <a:r>
              <a:rPr lang="en-US" dirty="0">
                <a:solidFill>
                  <a:srgbClr val="927E7E"/>
                </a:solidFill>
              </a:rPr>
              <a:t>The “certain king” represents God the Father who greatly desires to honor His Son</a:t>
            </a:r>
          </a:p>
          <a:p>
            <a:pPr lvl="1"/>
            <a:r>
              <a:rPr lang="en-US" dirty="0"/>
              <a:t>His “son” represents Jesus Christ Himself</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“The kingdom of heaven is like a certain king who arranged a marriage for </a:t>
            </a:r>
            <a:r>
              <a:rPr lang="en-US" i="1" dirty="0">
                <a:solidFill>
                  <a:srgbClr val="FFC000"/>
                </a:solidFill>
              </a:rPr>
              <a:t>his son</a:t>
            </a:r>
            <a:r>
              <a:rPr lang="en-US" i="1" dirty="0"/>
              <a:t>,</a:t>
            </a:r>
            <a:r>
              <a:rPr lang="en-US" dirty="0"/>
              <a:t> 	     					Mt 22:2</a:t>
            </a:r>
          </a:p>
          <a:p>
            <a:endParaRPr lang="en-US" dirty="0"/>
          </a:p>
        </p:txBody>
      </p:sp>
    </p:spTree>
    <p:extLst>
      <p:ext uri="{BB962C8B-B14F-4D97-AF65-F5344CB8AC3E}">
        <p14:creationId xmlns:p14="http://schemas.microsoft.com/office/powerpoint/2010/main" val="241864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pPr lvl="1"/>
            <a:r>
              <a:rPr lang="en-US" dirty="0">
                <a:solidFill>
                  <a:srgbClr val="927E7E"/>
                </a:solidFill>
              </a:rPr>
              <a:t>The “certain king” represents God the Father who greatly desires to honor His Son</a:t>
            </a:r>
          </a:p>
          <a:p>
            <a:pPr lvl="1"/>
            <a:r>
              <a:rPr lang="en-US" dirty="0">
                <a:solidFill>
                  <a:srgbClr val="927E7E"/>
                </a:solidFill>
              </a:rPr>
              <a:t>His “son” represents Jesus Christ Himself</a:t>
            </a:r>
          </a:p>
          <a:p>
            <a:pPr lvl="1"/>
            <a:r>
              <a:rPr lang="en-US" dirty="0"/>
              <a:t>The “marriage” sets the scene for the parable</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“The kingdom of heaven is like a certain king </a:t>
            </a:r>
            <a:r>
              <a:rPr lang="en-US" i="1" dirty="0">
                <a:solidFill>
                  <a:schemeClr val="accent4">
                    <a:lumMod val="60000"/>
                    <a:lumOff val="40000"/>
                  </a:schemeClr>
                </a:solidFill>
              </a:rPr>
              <a:t>who arranged a marriage</a:t>
            </a:r>
            <a:r>
              <a:rPr lang="en-US" i="1" dirty="0"/>
              <a:t> for his son,</a:t>
            </a:r>
            <a:r>
              <a:rPr lang="en-US" dirty="0"/>
              <a:t> 	     					Mt 22:2</a:t>
            </a:r>
          </a:p>
          <a:p>
            <a:endParaRPr lang="en-US" dirty="0"/>
          </a:p>
        </p:txBody>
      </p:sp>
    </p:spTree>
    <p:extLst>
      <p:ext uri="{BB962C8B-B14F-4D97-AF65-F5344CB8AC3E}">
        <p14:creationId xmlns:p14="http://schemas.microsoft.com/office/powerpoint/2010/main" val="160098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lnSpcReduction="10000"/>
          </a:bodyPr>
          <a:lstStyle/>
          <a:p>
            <a:pPr marL="0" indent="0">
              <a:buNone/>
            </a:pPr>
            <a:r>
              <a:rPr lang="en-US" dirty="0">
                <a:solidFill>
                  <a:srgbClr val="927E7E"/>
                </a:solidFill>
              </a:rPr>
              <a:t>In the parable of the Wedding Feast</a:t>
            </a:r>
          </a:p>
          <a:p>
            <a:pPr lvl="1"/>
            <a:r>
              <a:rPr lang="en-US" dirty="0">
                <a:solidFill>
                  <a:srgbClr val="927E7E"/>
                </a:solidFill>
              </a:rPr>
              <a:t>The “certain king” represents God the Father who greatly desires to honor His Son</a:t>
            </a:r>
          </a:p>
          <a:p>
            <a:pPr lvl="1"/>
            <a:r>
              <a:rPr lang="en-US" dirty="0">
                <a:solidFill>
                  <a:srgbClr val="927E7E"/>
                </a:solidFill>
              </a:rPr>
              <a:t>His “son” represents Jesus Christ Himself</a:t>
            </a:r>
          </a:p>
          <a:p>
            <a:pPr lvl="1"/>
            <a:r>
              <a:rPr lang="en-US" dirty="0">
                <a:solidFill>
                  <a:srgbClr val="927E7E"/>
                </a:solidFill>
              </a:rPr>
              <a:t>The “marriage” sets the scene for the parable</a:t>
            </a:r>
          </a:p>
          <a:p>
            <a:pPr lvl="2"/>
            <a:r>
              <a:rPr lang="en-US" dirty="0"/>
              <a:t>Very important occasion to the Father</a:t>
            </a:r>
          </a:p>
          <a:p>
            <a:pPr lvl="2"/>
            <a:r>
              <a:rPr lang="en-US" dirty="0"/>
              <a:t>Illustrates the Father’s greatest desire – to honor His Son</a:t>
            </a:r>
          </a:p>
          <a:p>
            <a:pPr lvl="2"/>
            <a:r>
              <a:rPr lang="en-US" dirty="0"/>
              <a:t>Gives important citizens in the earthly kingdom an opportunity to honor the King’s Son</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“The kingdom of heaven is like a certain king </a:t>
            </a:r>
            <a:r>
              <a:rPr lang="en-US" i="1" dirty="0">
                <a:solidFill>
                  <a:schemeClr val="accent4">
                    <a:lumMod val="60000"/>
                    <a:lumOff val="40000"/>
                  </a:schemeClr>
                </a:solidFill>
              </a:rPr>
              <a:t>who arranged a marriage</a:t>
            </a:r>
            <a:r>
              <a:rPr lang="en-US" i="1" dirty="0"/>
              <a:t> </a:t>
            </a:r>
            <a:r>
              <a:rPr lang="en-US" i="1" dirty="0">
                <a:solidFill>
                  <a:srgbClr val="927E7E"/>
                </a:solidFill>
              </a:rPr>
              <a:t>for his son</a:t>
            </a:r>
            <a:r>
              <a:rPr lang="en-US" i="1" dirty="0"/>
              <a:t>,</a:t>
            </a:r>
            <a:r>
              <a:rPr lang="en-US" dirty="0"/>
              <a:t> 	     					</a:t>
            </a:r>
            <a:r>
              <a:rPr lang="en-US" dirty="0">
                <a:solidFill>
                  <a:srgbClr val="927E7E"/>
                </a:solidFill>
              </a:rPr>
              <a:t>Mt 22:2</a:t>
            </a:r>
          </a:p>
          <a:p>
            <a:r>
              <a:rPr lang="en-US" i="1" dirty="0"/>
              <a:t>and sent out his servants to call those who were invited to the wedding; </a:t>
            </a:r>
            <a:r>
              <a:rPr lang="en-US" dirty="0"/>
              <a:t>			Mt 22:3a </a:t>
            </a:r>
          </a:p>
          <a:p>
            <a:endParaRPr lang="en-US" dirty="0"/>
          </a:p>
          <a:p>
            <a:endParaRPr lang="en-US" dirty="0"/>
          </a:p>
        </p:txBody>
      </p:sp>
    </p:spTree>
    <p:extLst>
      <p:ext uri="{BB962C8B-B14F-4D97-AF65-F5344CB8AC3E}">
        <p14:creationId xmlns:p14="http://schemas.microsoft.com/office/powerpoint/2010/main" val="6739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fontScale="92500" lnSpcReduction="10000"/>
          </a:bodyPr>
          <a:lstStyle/>
          <a:p>
            <a:pPr marL="0" indent="0">
              <a:buNone/>
            </a:pPr>
            <a:r>
              <a:rPr lang="en-US" dirty="0">
                <a:solidFill>
                  <a:srgbClr val="927E7E"/>
                </a:solidFill>
              </a:rPr>
              <a:t>In the parable of the Wedding Feast</a:t>
            </a:r>
          </a:p>
          <a:p>
            <a:r>
              <a:rPr lang="en-US" dirty="0"/>
              <a:t>The invited citizens were not willing to come</a:t>
            </a:r>
          </a:p>
          <a:p>
            <a:pPr lvl="1"/>
            <a:r>
              <a:rPr lang="en-US" dirty="0"/>
              <a:t>This creates real consternation to the king</a:t>
            </a:r>
          </a:p>
          <a:p>
            <a:pPr lvl="2"/>
            <a:r>
              <a:rPr lang="en-US" dirty="0"/>
              <a:t>The invited guests surely know how important this is to the king</a:t>
            </a:r>
          </a:p>
          <a:p>
            <a:pPr lvl="2"/>
            <a:r>
              <a:rPr lang="en-US" dirty="0"/>
              <a:t>This is an opportunity to eat with the king and with his son</a:t>
            </a:r>
          </a:p>
          <a:p>
            <a:pPr lvl="2"/>
            <a:r>
              <a:rPr lang="en-US" dirty="0"/>
              <a:t>The finest food is provided</a:t>
            </a:r>
          </a:p>
          <a:p>
            <a:pPr lvl="2"/>
            <a:r>
              <a:rPr lang="en-US" dirty="0"/>
              <a:t>This is an opportunity for the citizens who benefit so much from the king’s goodness to them to honor the king and his son</a:t>
            </a:r>
          </a:p>
          <a:p>
            <a:pPr lvl="2"/>
            <a:r>
              <a:rPr lang="en-US" dirty="0"/>
              <a:t>After all he is the KING</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927E7E"/>
                </a:solidFill>
              </a:rPr>
              <a:t>“The kingdom of heaven is like a certain king who arranged a marriage for his son,</a:t>
            </a:r>
            <a:r>
              <a:rPr lang="en-US" dirty="0">
                <a:solidFill>
                  <a:srgbClr val="927E7E"/>
                </a:solidFill>
              </a:rPr>
              <a:t> </a:t>
            </a:r>
            <a:r>
              <a:rPr lang="en-US" dirty="0"/>
              <a:t>	    </a:t>
            </a:r>
            <a:r>
              <a:rPr lang="en-US" dirty="0">
                <a:solidFill>
                  <a:srgbClr val="927E7E"/>
                </a:solidFill>
              </a:rPr>
              <a:t>Mt 22:2</a:t>
            </a:r>
          </a:p>
          <a:p>
            <a:r>
              <a:rPr lang="en-US" i="1" dirty="0">
                <a:solidFill>
                  <a:srgbClr val="927E7E"/>
                </a:solidFill>
              </a:rPr>
              <a:t>and sent out his servants to call those who were invited to the wedding; </a:t>
            </a:r>
            <a:r>
              <a:rPr lang="en-US" i="1" dirty="0">
                <a:solidFill>
                  <a:schemeClr val="accent4">
                    <a:lumMod val="60000"/>
                    <a:lumOff val="40000"/>
                  </a:schemeClr>
                </a:solidFill>
              </a:rPr>
              <a:t>and they were not willing to come.</a:t>
            </a:r>
            <a:r>
              <a:rPr lang="en-US" dirty="0">
                <a:solidFill>
                  <a:schemeClr val="accent4">
                    <a:lumMod val="60000"/>
                    <a:lumOff val="40000"/>
                  </a:schemeClr>
                </a:solidFill>
              </a:rPr>
              <a:t> </a:t>
            </a:r>
            <a:r>
              <a:rPr lang="en-US" dirty="0"/>
              <a:t>			Mt 22:3</a:t>
            </a:r>
          </a:p>
          <a:p>
            <a:endParaRPr lang="en-US" dirty="0"/>
          </a:p>
        </p:txBody>
      </p:sp>
    </p:spTree>
    <p:extLst>
      <p:ext uri="{BB962C8B-B14F-4D97-AF65-F5344CB8AC3E}">
        <p14:creationId xmlns:p14="http://schemas.microsoft.com/office/powerpoint/2010/main" val="41115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rgbClr val="927E7E"/>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a:bodyPr>
          <a:lstStyle/>
          <a:p>
            <a:pPr marL="0" indent="0">
              <a:buNone/>
            </a:pPr>
            <a:r>
              <a:rPr lang="en-US" dirty="0">
                <a:solidFill>
                  <a:srgbClr val="927E7E"/>
                </a:solidFill>
              </a:rPr>
              <a:t>In the parable of the Wedding Feast</a:t>
            </a:r>
          </a:p>
          <a:p>
            <a:pPr lvl="1"/>
            <a:r>
              <a:rPr lang="en-US" dirty="0"/>
              <a:t>Notice the kind heart of the king</a:t>
            </a:r>
          </a:p>
          <a:p>
            <a:pPr lvl="1"/>
            <a:r>
              <a:rPr lang="en-US" dirty="0"/>
              <a:t>He sends out other servants</a:t>
            </a:r>
          </a:p>
          <a:p>
            <a:pPr lvl="1"/>
            <a:r>
              <a:rPr lang="en-US" dirty="0"/>
              <a:t>He did not jump to the conclusion that the citizens did not care or were hostile</a:t>
            </a:r>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solidFill>
                  <a:srgbClr val="FFC000"/>
                </a:solidFill>
              </a:rPr>
              <a:t>Again, he sent out other servants</a:t>
            </a:r>
            <a:r>
              <a:rPr lang="en-US" i="1" dirty="0"/>
              <a:t>, saying, ‘Tell those who are invited, “See, I have prepared my dinner; my oxen and fatted cattle are killed, and all things are ready. Come to the wedding.” ’</a:t>
            </a:r>
            <a:r>
              <a:rPr lang="en-US" dirty="0"/>
              <a:t> Mt 22:4 </a:t>
            </a:r>
          </a:p>
          <a:p>
            <a:endParaRPr lang="en-US" dirty="0"/>
          </a:p>
          <a:p>
            <a:endParaRPr lang="en-US" dirty="0"/>
          </a:p>
        </p:txBody>
      </p:sp>
    </p:spTree>
    <p:extLst>
      <p:ext uri="{BB962C8B-B14F-4D97-AF65-F5344CB8AC3E}">
        <p14:creationId xmlns:p14="http://schemas.microsoft.com/office/powerpoint/2010/main" val="263662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rgbClr val="927E7E"/>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rgbClr val="927E7E"/>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5D9203-75DE-4080-877F-4ED96F837325}"/>
              </a:ext>
            </a:extLst>
          </p:cNvPr>
          <p:cNvSpPr>
            <a:spLocks noGrp="1"/>
          </p:cNvSpPr>
          <p:nvPr>
            <p:ph sz="half" idx="1"/>
          </p:nvPr>
        </p:nvSpPr>
        <p:spPr/>
        <p:txBody>
          <a:bodyPr>
            <a:normAutofit fontScale="92500" lnSpcReduction="10000"/>
          </a:bodyPr>
          <a:lstStyle/>
          <a:p>
            <a:pPr marL="0" indent="0">
              <a:buNone/>
            </a:pPr>
            <a:r>
              <a:rPr lang="en-US" dirty="0">
                <a:solidFill>
                  <a:srgbClr val="927E7E"/>
                </a:solidFill>
              </a:rPr>
              <a:t>In the parable of the Wedding Feast</a:t>
            </a:r>
          </a:p>
          <a:p>
            <a:r>
              <a:rPr lang="en-US" dirty="0">
                <a:solidFill>
                  <a:srgbClr val="927E7E"/>
                </a:solidFill>
              </a:rPr>
              <a:t>Notice the kind heart of the king</a:t>
            </a:r>
          </a:p>
          <a:p>
            <a:pPr lvl="1"/>
            <a:r>
              <a:rPr lang="en-US" dirty="0">
                <a:solidFill>
                  <a:srgbClr val="927E7E"/>
                </a:solidFill>
              </a:rPr>
              <a:t>He did not jump to the conclusion that the citizens did not care or were bad</a:t>
            </a:r>
          </a:p>
          <a:p>
            <a:pPr lvl="1"/>
            <a:r>
              <a:rPr lang="en-US" dirty="0">
                <a:solidFill>
                  <a:srgbClr val="927E7E"/>
                </a:solidFill>
              </a:rPr>
              <a:t>He sends out “other” servants</a:t>
            </a:r>
          </a:p>
          <a:p>
            <a:pPr lvl="2"/>
            <a:r>
              <a:rPr lang="en-US" dirty="0"/>
              <a:t>He is willing to give the citizens the benefit of the doubt</a:t>
            </a:r>
          </a:p>
          <a:p>
            <a:pPr lvl="2"/>
            <a:r>
              <a:rPr lang="en-US" dirty="0"/>
              <a:t>Maybe the first servants did not do a good job conveying the message</a:t>
            </a:r>
          </a:p>
          <a:p>
            <a:pPr lvl="2"/>
            <a:r>
              <a:rPr lang="en-US" dirty="0"/>
              <a:t>Maybe I sent them without giving them clear enough instruction</a:t>
            </a:r>
          </a:p>
          <a:p>
            <a:pPr lvl="2"/>
            <a:r>
              <a:rPr lang="en-US" dirty="0"/>
              <a:t>Maybe my servants did not understand or convey the sense of urgency</a:t>
            </a:r>
          </a:p>
          <a:p>
            <a:pPr lvl="2"/>
            <a:endParaRPr lang="en-US" dirty="0"/>
          </a:p>
        </p:txBody>
      </p:sp>
      <p:sp>
        <p:nvSpPr>
          <p:cNvPr id="3" name="Content Placeholder 2">
            <a:extLst>
              <a:ext uri="{FF2B5EF4-FFF2-40B4-BE49-F238E27FC236}">
                <a16:creationId xmlns:a16="http://schemas.microsoft.com/office/drawing/2014/main" id="{63F6653B-46A7-405E-8FFA-FE3B0E9FEFFD}"/>
              </a:ext>
            </a:extLst>
          </p:cNvPr>
          <p:cNvSpPr>
            <a:spLocks noGrp="1"/>
          </p:cNvSpPr>
          <p:nvPr>
            <p:ph sz="half" idx="2"/>
          </p:nvPr>
        </p:nvSpPr>
        <p:spPr/>
        <p:txBody>
          <a:bodyPr>
            <a:normAutofit/>
          </a:bodyPr>
          <a:lstStyle/>
          <a:p>
            <a:r>
              <a:rPr lang="en-US" i="1" dirty="0"/>
              <a:t>Again, he sent out </a:t>
            </a:r>
            <a:r>
              <a:rPr lang="en-US" i="1" dirty="0">
                <a:solidFill>
                  <a:schemeClr val="accent4">
                    <a:lumMod val="60000"/>
                    <a:lumOff val="40000"/>
                  </a:schemeClr>
                </a:solidFill>
              </a:rPr>
              <a:t>other </a:t>
            </a:r>
            <a:r>
              <a:rPr lang="en-US" i="1" dirty="0"/>
              <a:t>servants, </a:t>
            </a:r>
            <a:r>
              <a:rPr lang="en-US" i="1" dirty="0">
                <a:solidFill>
                  <a:srgbClr val="927E7E"/>
                </a:solidFill>
              </a:rPr>
              <a:t>saying, ‘Tell those who are invited, “See, I have prepared my dinner; my oxen and fatted cattle are killed, and all things are ready. Come to the wedding.” ’</a:t>
            </a:r>
            <a:r>
              <a:rPr lang="en-US" dirty="0">
                <a:solidFill>
                  <a:srgbClr val="927E7E"/>
                </a:solidFill>
              </a:rPr>
              <a:t> Mt 22:4 </a:t>
            </a:r>
          </a:p>
          <a:p>
            <a:endParaRPr lang="en-US" dirty="0"/>
          </a:p>
          <a:p>
            <a:endParaRPr lang="en-US" dirty="0"/>
          </a:p>
        </p:txBody>
      </p:sp>
    </p:spTree>
    <p:extLst>
      <p:ext uri="{BB962C8B-B14F-4D97-AF65-F5344CB8AC3E}">
        <p14:creationId xmlns:p14="http://schemas.microsoft.com/office/powerpoint/2010/main" val="201546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4" end="4"/>
                                            </p:txEl>
                                          </p:spTgt>
                                        </p:tgtEl>
                                        <p:attrNameLst>
                                          <p:attrName>ppt_c</p:attrName>
                                        </p:attrNameLst>
                                      </p:cBhvr>
                                      <p:to>
                                        <a:srgbClr val="927E7E"/>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5" end="5"/>
                                            </p:txEl>
                                          </p:spTgt>
                                        </p:tgtEl>
                                        <p:attrNameLst>
                                          <p:attrName>ppt_c</p:attrName>
                                        </p:attrNameLst>
                                      </p:cBhvr>
                                      <p:to>
                                        <a:srgbClr val="927E7E"/>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6" end="6"/>
                                            </p:txEl>
                                          </p:spTgt>
                                        </p:tgtEl>
                                        <p:attrNameLst>
                                          <p:attrName>ppt_c</p:attrName>
                                        </p:attrNameLst>
                                      </p:cBhvr>
                                      <p:to>
                                        <a:srgbClr val="927E7E"/>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12718</TotalTime>
  <Words>2628</Words>
  <Application>Microsoft Office PowerPoint</Application>
  <PresentationFormat>Widescreen</PresentationFormat>
  <Paragraphs>196</Paragraphs>
  <Slides>28</Slides>
  <Notes>19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Arial</vt:lpstr>
      <vt:lpstr>Calibri</vt:lpstr>
      <vt:lpstr>Calibri Light</vt:lpstr>
      <vt:lpstr>Courier New</vt:lpstr>
      <vt:lpstr>Wingdings</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bim rowley</dc:creator>
  <cp:lastModifiedBy>bim rowley</cp:lastModifiedBy>
  <cp:revision>145</cp:revision>
  <dcterms:created xsi:type="dcterms:W3CDTF">2020-01-12T20:43:39Z</dcterms:created>
  <dcterms:modified xsi:type="dcterms:W3CDTF">2020-02-09T12:52:38Z</dcterms:modified>
</cp:coreProperties>
</file>