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01" r:id="rId2"/>
  </p:sldMasterIdLst>
  <p:notesMasterIdLst>
    <p:notesMasterId r:id="rId36"/>
  </p:notesMasterIdLst>
  <p:sldIdLst>
    <p:sldId id="767" r:id="rId3"/>
    <p:sldId id="764" r:id="rId4"/>
    <p:sldId id="755" r:id="rId5"/>
    <p:sldId id="805" r:id="rId6"/>
    <p:sldId id="770" r:id="rId7"/>
    <p:sldId id="769" r:id="rId8"/>
    <p:sldId id="771" r:id="rId9"/>
    <p:sldId id="773" r:id="rId10"/>
    <p:sldId id="774" r:id="rId11"/>
    <p:sldId id="776" r:id="rId12"/>
    <p:sldId id="777" r:id="rId13"/>
    <p:sldId id="778" r:id="rId14"/>
    <p:sldId id="779" r:id="rId15"/>
    <p:sldId id="784" r:id="rId16"/>
    <p:sldId id="786" r:id="rId17"/>
    <p:sldId id="787" r:id="rId18"/>
    <p:sldId id="793" r:id="rId19"/>
    <p:sldId id="794" r:id="rId20"/>
    <p:sldId id="796" r:id="rId21"/>
    <p:sldId id="740" r:id="rId22"/>
    <p:sldId id="807" r:id="rId23"/>
    <p:sldId id="808" r:id="rId24"/>
    <p:sldId id="809" r:id="rId25"/>
    <p:sldId id="811" r:id="rId26"/>
    <p:sldId id="810" r:id="rId27"/>
    <p:sldId id="812" r:id="rId28"/>
    <p:sldId id="814" r:id="rId29"/>
    <p:sldId id="806" r:id="rId30"/>
    <p:sldId id="802" r:id="rId31"/>
    <p:sldId id="815" r:id="rId32"/>
    <p:sldId id="816" r:id="rId33"/>
    <p:sldId id="766" r:id="rId34"/>
    <p:sldId id="817" r:id="rId35"/>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34802FF-675B-4ACB-ACB2-75A04671BC81}">
          <p14:sldIdLst>
            <p14:sldId id="767"/>
            <p14:sldId id="764"/>
            <p14:sldId id="755"/>
            <p14:sldId id="805"/>
            <p14:sldId id="770"/>
            <p14:sldId id="769"/>
            <p14:sldId id="771"/>
            <p14:sldId id="773"/>
            <p14:sldId id="774"/>
            <p14:sldId id="776"/>
            <p14:sldId id="777"/>
            <p14:sldId id="778"/>
            <p14:sldId id="779"/>
            <p14:sldId id="784"/>
            <p14:sldId id="786"/>
            <p14:sldId id="787"/>
            <p14:sldId id="793"/>
            <p14:sldId id="794"/>
            <p14:sldId id="796"/>
            <p14:sldId id="740"/>
            <p14:sldId id="807"/>
            <p14:sldId id="808"/>
            <p14:sldId id="809"/>
            <p14:sldId id="811"/>
            <p14:sldId id="810"/>
            <p14:sldId id="812"/>
            <p14:sldId id="814"/>
            <p14:sldId id="806"/>
            <p14:sldId id="802"/>
            <p14:sldId id="815"/>
            <p14:sldId id="816"/>
            <p14:sldId id="766"/>
            <p14:sldId id="81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7E7E"/>
    <a:srgbClr val="FADBC3"/>
    <a:srgbClr val="7F7F7F"/>
    <a:srgbClr val="B74E39"/>
    <a:srgbClr val="BEB2B2"/>
    <a:srgbClr val="4D4141"/>
    <a:srgbClr val="2D2009"/>
    <a:srgbClr val="4F3810"/>
    <a:srgbClr val="373737"/>
    <a:srgbClr val="9262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17" autoAdjust="0"/>
    <p:restoredTop sz="94660"/>
  </p:normalViewPr>
  <p:slideViewPr>
    <p:cSldViewPr snapToGrid="0" showGuides="1">
      <p:cViewPr varScale="1">
        <p:scale>
          <a:sx n="72" d="100"/>
          <a:sy n="72" d="100"/>
        </p:scale>
        <p:origin x="39" y="3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2C174616-65B3-4538-B877-458E415BF4FA}" type="datetimeFigureOut">
              <a:rPr lang="en-US" smtClean="0"/>
              <a:t>2/16/2020</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EFCB6A33-075C-46DB-938D-02AC487EAFDA}" type="slidenum">
              <a:rPr lang="en-US" smtClean="0"/>
              <a:t>‹#›</a:t>
            </a:fld>
            <a:endParaRPr lang="en-US"/>
          </a:p>
        </p:txBody>
      </p:sp>
    </p:spTree>
    <p:extLst>
      <p:ext uri="{BB962C8B-B14F-4D97-AF65-F5344CB8AC3E}">
        <p14:creationId xmlns:p14="http://schemas.microsoft.com/office/powerpoint/2010/main" val="4058263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oxnews.com/entertainment/love-island-mike-thalassitis-suicide-drugs-cocaine-alcohol"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oxnews.com/entertainment/love-island-star-sophie-gradon-suicide-cause-of-death"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 Tyson WHBC 40 to 1 favorite knocked out by Buster Douglas </a:t>
            </a:r>
          </a:p>
          <a:p>
            <a:r>
              <a:rPr lang="en-US" dirty="0" err="1"/>
              <a:t>Sadaam</a:t>
            </a:r>
            <a:r>
              <a:rPr lang="en-US" dirty="0"/>
              <a:t> </a:t>
            </a:r>
            <a:r>
              <a:rPr lang="en-US" dirty="0" err="1"/>
              <a:t>Hussien</a:t>
            </a:r>
            <a:r>
              <a:rPr lang="en-US" dirty="0"/>
              <a:t> declared that War with US would be mother of all battles</a:t>
            </a:r>
          </a:p>
          <a:p>
            <a:r>
              <a:rPr lang="en-US" dirty="0"/>
              <a:t>All the great world rulers of the past 4000 years are dead and gone</a:t>
            </a:r>
          </a:p>
          <a:p>
            <a:r>
              <a:rPr lang="en-US" dirty="0"/>
              <a:t>Caroline Flack’s a popular TV host in the UK died yesterday at 40 years old.  Very successful hosted “Love Island” "The X Factor" and "I'm a Celebrity... Get Me Out of Here! NOW!“  Her passing marks the third death from the "Love Island" cast. Contestants </a:t>
            </a:r>
            <a:r>
              <a:rPr lang="en-US" dirty="0">
                <a:hlinkClick r:id="rId3"/>
              </a:rPr>
              <a:t>Mike </a:t>
            </a:r>
            <a:r>
              <a:rPr lang="en-US" dirty="0" err="1">
                <a:hlinkClick r:id="rId3"/>
              </a:rPr>
              <a:t>Thalassitis</a:t>
            </a:r>
            <a:r>
              <a:rPr lang="en-US" dirty="0"/>
              <a:t> and </a:t>
            </a:r>
            <a:r>
              <a:rPr lang="en-US" dirty="0">
                <a:hlinkClick r:id="rId4"/>
              </a:rPr>
              <a:t>Sophie </a:t>
            </a:r>
            <a:r>
              <a:rPr lang="en-US" dirty="0" err="1">
                <a:hlinkClick r:id="rId4"/>
              </a:rPr>
              <a:t>Gradon</a:t>
            </a:r>
            <a:r>
              <a:rPr lang="en-US" dirty="0"/>
              <a:t> took their own lives in 2019 and 2018, respectively.</a:t>
            </a:r>
          </a:p>
        </p:txBody>
      </p:sp>
      <p:sp>
        <p:nvSpPr>
          <p:cNvPr id="4" name="Slide Number Placeholder 3"/>
          <p:cNvSpPr>
            <a:spLocks noGrp="1"/>
          </p:cNvSpPr>
          <p:nvPr>
            <p:ph type="sldNum" sz="quarter" idx="5"/>
          </p:nvPr>
        </p:nvSpPr>
        <p:spPr/>
        <p:txBody>
          <a:bodyPr/>
          <a:lstStyle/>
          <a:p>
            <a:fld id="{EFCB6A33-075C-46DB-938D-02AC487EAFDA}" type="slidenum">
              <a:rPr lang="en-US" smtClean="0"/>
              <a:t>3</a:t>
            </a:fld>
            <a:endParaRPr lang="en-US"/>
          </a:p>
        </p:txBody>
      </p:sp>
    </p:spTree>
    <p:extLst>
      <p:ext uri="{BB962C8B-B14F-4D97-AF65-F5344CB8AC3E}">
        <p14:creationId xmlns:p14="http://schemas.microsoft.com/office/powerpoint/2010/main" val="2978476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a discussion at the men’s meeting – Is the invitation an invitation, or is it a command?</a:t>
            </a:r>
          </a:p>
          <a:p>
            <a:r>
              <a:rPr lang="en-US" dirty="0"/>
              <a:t>If the invitation is not accepted, it will mean eternal condemnation.</a:t>
            </a:r>
          </a:p>
          <a:p>
            <a:r>
              <a:rPr lang="en-US" dirty="0"/>
              <a:t>Therefore, as Christ’s servants – we need to have a sense of urgency.</a:t>
            </a:r>
          </a:p>
          <a:p>
            <a:r>
              <a:rPr lang="en-US" dirty="0"/>
              <a:t>It is an invitation</a:t>
            </a:r>
          </a:p>
        </p:txBody>
      </p:sp>
      <p:sp>
        <p:nvSpPr>
          <p:cNvPr id="4" name="Slide Number Placeholder 3"/>
          <p:cNvSpPr>
            <a:spLocks noGrp="1"/>
          </p:cNvSpPr>
          <p:nvPr>
            <p:ph type="sldNum" sz="quarter" idx="5"/>
          </p:nvPr>
        </p:nvSpPr>
        <p:spPr/>
        <p:txBody>
          <a:bodyPr/>
          <a:lstStyle/>
          <a:p>
            <a:fld id="{EFCB6A33-075C-46DB-938D-02AC487EAFDA}" type="slidenum">
              <a:rPr lang="en-US" smtClean="0"/>
              <a:t>13</a:t>
            </a:fld>
            <a:endParaRPr lang="en-US"/>
          </a:p>
        </p:txBody>
      </p:sp>
    </p:spTree>
    <p:extLst>
      <p:ext uri="{BB962C8B-B14F-4D97-AF65-F5344CB8AC3E}">
        <p14:creationId xmlns:p14="http://schemas.microsoft.com/office/powerpoint/2010/main" val="785781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14</a:t>
            </a:fld>
            <a:endParaRPr lang="en-US"/>
          </a:p>
        </p:txBody>
      </p:sp>
    </p:spTree>
    <p:extLst>
      <p:ext uri="{BB962C8B-B14F-4D97-AF65-F5344CB8AC3E}">
        <p14:creationId xmlns:p14="http://schemas.microsoft.com/office/powerpoint/2010/main" val="3393300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15</a:t>
            </a:fld>
            <a:endParaRPr lang="en-US"/>
          </a:p>
        </p:txBody>
      </p:sp>
    </p:spTree>
    <p:extLst>
      <p:ext uri="{BB962C8B-B14F-4D97-AF65-F5344CB8AC3E}">
        <p14:creationId xmlns:p14="http://schemas.microsoft.com/office/powerpoint/2010/main" val="2086293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16</a:t>
            </a:fld>
            <a:endParaRPr lang="en-US"/>
          </a:p>
        </p:txBody>
      </p:sp>
    </p:spTree>
    <p:extLst>
      <p:ext uri="{BB962C8B-B14F-4D97-AF65-F5344CB8AC3E}">
        <p14:creationId xmlns:p14="http://schemas.microsoft.com/office/powerpoint/2010/main" val="2328149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not wise to bite the hand that feeds you</a:t>
            </a:r>
          </a:p>
          <a:p>
            <a:r>
              <a:rPr lang="en-US" dirty="0"/>
              <a:t>It is not wise to make fun of the judge of your eternal soul</a:t>
            </a:r>
          </a:p>
        </p:txBody>
      </p:sp>
      <p:sp>
        <p:nvSpPr>
          <p:cNvPr id="4" name="Slide Number Placeholder 3"/>
          <p:cNvSpPr>
            <a:spLocks noGrp="1"/>
          </p:cNvSpPr>
          <p:nvPr>
            <p:ph type="sldNum" sz="quarter" idx="5"/>
          </p:nvPr>
        </p:nvSpPr>
        <p:spPr/>
        <p:txBody>
          <a:bodyPr/>
          <a:lstStyle/>
          <a:p>
            <a:fld id="{EFCB6A33-075C-46DB-938D-02AC487EAFDA}" type="slidenum">
              <a:rPr lang="en-US" smtClean="0"/>
              <a:t>17</a:t>
            </a:fld>
            <a:endParaRPr lang="en-US"/>
          </a:p>
        </p:txBody>
      </p:sp>
    </p:spTree>
    <p:extLst>
      <p:ext uri="{BB962C8B-B14F-4D97-AF65-F5344CB8AC3E}">
        <p14:creationId xmlns:p14="http://schemas.microsoft.com/office/powerpoint/2010/main" val="3468764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18</a:t>
            </a:fld>
            <a:endParaRPr lang="en-US"/>
          </a:p>
        </p:txBody>
      </p:sp>
    </p:spTree>
    <p:extLst>
      <p:ext uri="{BB962C8B-B14F-4D97-AF65-F5344CB8AC3E}">
        <p14:creationId xmlns:p14="http://schemas.microsoft.com/office/powerpoint/2010/main" val="297756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19</a:t>
            </a:fld>
            <a:endParaRPr lang="en-US"/>
          </a:p>
        </p:txBody>
      </p:sp>
    </p:spTree>
    <p:extLst>
      <p:ext uri="{BB962C8B-B14F-4D97-AF65-F5344CB8AC3E}">
        <p14:creationId xmlns:p14="http://schemas.microsoft.com/office/powerpoint/2010/main" val="3805070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22</a:t>
            </a:fld>
            <a:endParaRPr lang="en-US"/>
          </a:p>
        </p:txBody>
      </p:sp>
    </p:spTree>
    <p:extLst>
      <p:ext uri="{BB962C8B-B14F-4D97-AF65-F5344CB8AC3E}">
        <p14:creationId xmlns:p14="http://schemas.microsoft.com/office/powerpoint/2010/main" val="3351318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23</a:t>
            </a:fld>
            <a:endParaRPr lang="en-US"/>
          </a:p>
        </p:txBody>
      </p:sp>
    </p:spTree>
    <p:extLst>
      <p:ext uri="{BB962C8B-B14F-4D97-AF65-F5344CB8AC3E}">
        <p14:creationId xmlns:p14="http://schemas.microsoft.com/office/powerpoint/2010/main" val="1255688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24</a:t>
            </a:fld>
            <a:endParaRPr lang="en-US"/>
          </a:p>
        </p:txBody>
      </p:sp>
    </p:spTree>
    <p:extLst>
      <p:ext uri="{BB962C8B-B14F-4D97-AF65-F5344CB8AC3E}">
        <p14:creationId xmlns:p14="http://schemas.microsoft.com/office/powerpoint/2010/main" val="2088141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5</a:t>
            </a:fld>
            <a:endParaRPr lang="en-US"/>
          </a:p>
        </p:txBody>
      </p:sp>
    </p:spTree>
    <p:extLst>
      <p:ext uri="{BB962C8B-B14F-4D97-AF65-F5344CB8AC3E}">
        <p14:creationId xmlns:p14="http://schemas.microsoft.com/office/powerpoint/2010/main" val="2003969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25</a:t>
            </a:fld>
            <a:endParaRPr lang="en-US"/>
          </a:p>
        </p:txBody>
      </p:sp>
    </p:spTree>
    <p:extLst>
      <p:ext uri="{BB962C8B-B14F-4D97-AF65-F5344CB8AC3E}">
        <p14:creationId xmlns:p14="http://schemas.microsoft.com/office/powerpoint/2010/main" val="148429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26</a:t>
            </a:fld>
            <a:endParaRPr lang="en-US"/>
          </a:p>
        </p:txBody>
      </p:sp>
    </p:spTree>
    <p:extLst>
      <p:ext uri="{BB962C8B-B14F-4D97-AF65-F5344CB8AC3E}">
        <p14:creationId xmlns:p14="http://schemas.microsoft.com/office/powerpoint/2010/main" val="4040765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27</a:t>
            </a:fld>
            <a:endParaRPr lang="en-US"/>
          </a:p>
        </p:txBody>
      </p:sp>
    </p:spTree>
    <p:extLst>
      <p:ext uri="{BB962C8B-B14F-4D97-AF65-F5344CB8AC3E}">
        <p14:creationId xmlns:p14="http://schemas.microsoft.com/office/powerpoint/2010/main" val="2243620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6</a:t>
            </a:fld>
            <a:endParaRPr lang="en-US"/>
          </a:p>
        </p:txBody>
      </p:sp>
    </p:spTree>
    <p:extLst>
      <p:ext uri="{BB962C8B-B14F-4D97-AF65-F5344CB8AC3E}">
        <p14:creationId xmlns:p14="http://schemas.microsoft.com/office/powerpoint/2010/main" val="1399621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7</a:t>
            </a:fld>
            <a:endParaRPr lang="en-US"/>
          </a:p>
        </p:txBody>
      </p:sp>
    </p:spTree>
    <p:extLst>
      <p:ext uri="{BB962C8B-B14F-4D97-AF65-F5344CB8AC3E}">
        <p14:creationId xmlns:p14="http://schemas.microsoft.com/office/powerpoint/2010/main" val="1019420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8</a:t>
            </a:fld>
            <a:endParaRPr lang="en-US"/>
          </a:p>
        </p:txBody>
      </p:sp>
    </p:spTree>
    <p:extLst>
      <p:ext uri="{BB962C8B-B14F-4D97-AF65-F5344CB8AC3E}">
        <p14:creationId xmlns:p14="http://schemas.microsoft.com/office/powerpoint/2010/main" val="2943790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9</a:t>
            </a:fld>
            <a:endParaRPr lang="en-US"/>
          </a:p>
        </p:txBody>
      </p:sp>
    </p:spTree>
    <p:extLst>
      <p:ext uri="{BB962C8B-B14F-4D97-AF65-F5344CB8AC3E}">
        <p14:creationId xmlns:p14="http://schemas.microsoft.com/office/powerpoint/2010/main" val="1173066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10</a:t>
            </a:fld>
            <a:endParaRPr lang="en-US"/>
          </a:p>
        </p:txBody>
      </p:sp>
    </p:spTree>
    <p:extLst>
      <p:ext uri="{BB962C8B-B14F-4D97-AF65-F5344CB8AC3E}">
        <p14:creationId xmlns:p14="http://schemas.microsoft.com/office/powerpoint/2010/main" val="2456349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11</a:t>
            </a:fld>
            <a:endParaRPr lang="en-US"/>
          </a:p>
        </p:txBody>
      </p:sp>
    </p:spTree>
    <p:extLst>
      <p:ext uri="{BB962C8B-B14F-4D97-AF65-F5344CB8AC3E}">
        <p14:creationId xmlns:p14="http://schemas.microsoft.com/office/powerpoint/2010/main" val="1956639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12</a:t>
            </a:fld>
            <a:endParaRPr lang="en-US"/>
          </a:p>
        </p:txBody>
      </p:sp>
    </p:spTree>
    <p:extLst>
      <p:ext uri="{BB962C8B-B14F-4D97-AF65-F5344CB8AC3E}">
        <p14:creationId xmlns:p14="http://schemas.microsoft.com/office/powerpoint/2010/main" val="2234161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F4F02-AA18-4EBE-B0AB-68D0E10C2E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67DA69-DF6B-4E52-9C11-2D0E7D38F4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E41B1B-80DB-42FD-B384-6CB8F573552B}"/>
              </a:ext>
            </a:extLst>
          </p:cNvPr>
          <p:cNvSpPr>
            <a:spLocks noGrp="1"/>
          </p:cNvSpPr>
          <p:nvPr>
            <p:ph type="dt" sz="half" idx="10"/>
          </p:nvPr>
        </p:nvSpPr>
        <p:spPr/>
        <p:txBody>
          <a:bodyPr/>
          <a:lstStyle/>
          <a:p>
            <a:fld id="{260FCBC2-EAE1-46B4-A120-D0D21CB59591}" type="datetimeFigureOut">
              <a:rPr lang="en-US" smtClean="0"/>
              <a:t>2/16/2020</a:t>
            </a:fld>
            <a:endParaRPr lang="en-US"/>
          </a:p>
        </p:txBody>
      </p:sp>
      <p:sp>
        <p:nvSpPr>
          <p:cNvPr id="5" name="Footer Placeholder 4">
            <a:extLst>
              <a:ext uri="{FF2B5EF4-FFF2-40B4-BE49-F238E27FC236}">
                <a16:creationId xmlns:a16="http://schemas.microsoft.com/office/drawing/2014/main" id="{8B1F0AC6-3194-400E-BF7E-F875F25C9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25FD8E-6C4D-4E66-BAFC-D86B55E99C75}"/>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1803846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5674A8-2663-429D-8534-A88C3E4D3ACB}"/>
              </a:ext>
            </a:extLst>
          </p:cNvPr>
          <p:cNvSpPr>
            <a:spLocks noGrp="1"/>
          </p:cNvSpPr>
          <p:nvPr>
            <p:ph type="dt" sz="half" idx="10"/>
          </p:nvPr>
        </p:nvSpPr>
        <p:spPr/>
        <p:txBody>
          <a:bodyPr/>
          <a:lstStyle/>
          <a:p>
            <a:fld id="{260FCBC2-EAE1-46B4-A120-D0D21CB59591}" type="datetimeFigureOut">
              <a:rPr lang="en-US" smtClean="0"/>
              <a:t>2/16/2020</a:t>
            </a:fld>
            <a:endParaRPr lang="en-US"/>
          </a:p>
        </p:txBody>
      </p:sp>
      <p:sp>
        <p:nvSpPr>
          <p:cNvPr id="3" name="Footer Placeholder 2">
            <a:extLst>
              <a:ext uri="{FF2B5EF4-FFF2-40B4-BE49-F238E27FC236}">
                <a16:creationId xmlns:a16="http://schemas.microsoft.com/office/drawing/2014/main" id="{0343A43A-9E63-4FC4-8882-2C7737DD21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C056DF-0179-4836-94F4-0D32D5729359}"/>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78189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46118-65BF-4461-9BBC-1C58F3DFC8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A6A37F-2800-4F8A-845D-51C3F91E97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1E840D-0E9F-4895-89BA-C6D8CC9823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B5DE3-9DCE-402A-847C-CA1E9403CD2C}"/>
              </a:ext>
            </a:extLst>
          </p:cNvPr>
          <p:cNvSpPr>
            <a:spLocks noGrp="1"/>
          </p:cNvSpPr>
          <p:nvPr>
            <p:ph type="dt" sz="half" idx="10"/>
          </p:nvPr>
        </p:nvSpPr>
        <p:spPr/>
        <p:txBody>
          <a:bodyPr/>
          <a:lstStyle/>
          <a:p>
            <a:fld id="{260FCBC2-EAE1-46B4-A120-D0D21CB59591}" type="datetimeFigureOut">
              <a:rPr lang="en-US" smtClean="0"/>
              <a:t>2/16/2020</a:t>
            </a:fld>
            <a:endParaRPr lang="en-US"/>
          </a:p>
        </p:txBody>
      </p:sp>
      <p:sp>
        <p:nvSpPr>
          <p:cNvPr id="6" name="Footer Placeholder 5">
            <a:extLst>
              <a:ext uri="{FF2B5EF4-FFF2-40B4-BE49-F238E27FC236}">
                <a16:creationId xmlns:a16="http://schemas.microsoft.com/office/drawing/2014/main" id="{5242EFCF-7323-4625-A70E-37777092B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ACE364-E4A6-4DFF-B9EF-32C54E10807C}"/>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1875370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E64DB-E42D-4C52-953B-3C2185D0C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D69EE3-CBB4-44AC-A944-F16D958493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DA11A2-868F-4DF6-AAA5-7DA22C9E2B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CB9730-F93C-49AE-B8E9-50BA6D04AE43}"/>
              </a:ext>
            </a:extLst>
          </p:cNvPr>
          <p:cNvSpPr>
            <a:spLocks noGrp="1"/>
          </p:cNvSpPr>
          <p:nvPr>
            <p:ph type="dt" sz="half" idx="10"/>
          </p:nvPr>
        </p:nvSpPr>
        <p:spPr/>
        <p:txBody>
          <a:bodyPr/>
          <a:lstStyle/>
          <a:p>
            <a:fld id="{260FCBC2-EAE1-46B4-A120-D0D21CB59591}" type="datetimeFigureOut">
              <a:rPr lang="en-US" smtClean="0"/>
              <a:t>2/16/2020</a:t>
            </a:fld>
            <a:endParaRPr lang="en-US"/>
          </a:p>
        </p:txBody>
      </p:sp>
      <p:sp>
        <p:nvSpPr>
          <p:cNvPr id="6" name="Footer Placeholder 5">
            <a:extLst>
              <a:ext uri="{FF2B5EF4-FFF2-40B4-BE49-F238E27FC236}">
                <a16:creationId xmlns:a16="http://schemas.microsoft.com/office/drawing/2014/main" id="{6C63B4B2-9A7D-4E69-9082-4B143C6890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B4D705-FA85-4926-8606-BD044F61BFAD}"/>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862706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110E-49AE-42F1-8136-79E9BE704E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D41853-F764-476F-B0B3-A73E20B590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B8AE3-588A-4553-80AD-63B0B0CB1EFC}"/>
              </a:ext>
            </a:extLst>
          </p:cNvPr>
          <p:cNvSpPr>
            <a:spLocks noGrp="1"/>
          </p:cNvSpPr>
          <p:nvPr>
            <p:ph type="dt" sz="half" idx="10"/>
          </p:nvPr>
        </p:nvSpPr>
        <p:spPr/>
        <p:txBody>
          <a:bodyPr/>
          <a:lstStyle/>
          <a:p>
            <a:fld id="{260FCBC2-EAE1-46B4-A120-D0D21CB59591}" type="datetimeFigureOut">
              <a:rPr lang="en-US" smtClean="0"/>
              <a:t>2/16/2020</a:t>
            </a:fld>
            <a:endParaRPr lang="en-US"/>
          </a:p>
        </p:txBody>
      </p:sp>
      <p:sp>
        <p:nvSpPr>
          <p:cNvPr id="5" name="Footer Placeholder 4">
            <a:extLst>
              <a:ext uri="{FF2B5EF4-FFF2-40B4-BE49-F238E27FC236}">
                <a16:creationId xmlns:a16="http://schemas.microsoft.com/office/drawing/2014/main" id="{0956C516-B8FC-43C3-8525-B367D8D5C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542BE-BA2E-48A1-8751-86922D1DD996}"/>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55106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8E80A6-267C-44BD-BB77-C8634EC3EC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5DEACF-D089-4C0F-8D90-AB3B10D013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20315-1837-4082-8724-FB37ADF39CEB}"/>
              </a:ext>
            </a:extLst>
          </p:cNvPr>
          <p:cNvSpPr>
            <a:spLocks noGrp="1"/>
          </p:cNvSpPr>
          <p:nvPr>
            <p:ph type="dt" sz="half" idx="10"/>
          </p:nvPr>
        </p:nvSpPr>
        <p:spPr/>
        <p:txBody>
          <a:bodyPr/>
          <a:lstStyle/>
          <a:p>
            <a:fld id="{260FCBC2-EAE1-46B4-A120-D0D21CB59591}" type="datetimeFigureOut">
              <a:rPr lang="en-US" smtClean="0"/>
              <a:t>2/16/2020</a:t>
            </a:fld>
            <a:endParaRPr lang="en-US"/>
          </a:p>
        </p:txBody>
      </p:sp>
      <p:sp>
        <p:nvSpPr>
          <p:cNvPr id="5" name="Footer Placeholder 4">
            <a:extLst>
              <a:ext uri="{FF2B5EF4-FFF2-40B4-BE49-F238E27FC236}">
                <a16:creationId xmlns:a16="http://schemas.microsoft.com/office/drawing/2014/main" id="{E3B48994-04C0-4753-9A61-90A44B581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D2849A-4B2B-428E-BA1E-4A4B30088C77}"/>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1693506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4535C-378C-4E39-AB7D-953ADBB10C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56E977-CDA4-478B-B123-2D5857E5F2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2C8A19-B5DB-4761-99A4-0B1D8FF40389}"/>
              </a:ext>
            </a:extLst>
          </p:cNvPr>
          <p:cNvSpPr>
            <a:spLocks noGrp="1"/>
          </p:cNvSpPr>
          <p:nvPr>
            <p:ph type="dt" sz="half" idx="10"/>
          </p:nvPr>
        </p:nvSpPr>
        <p:spPr/>
        <p:txBody>
          <a:bodyPr/>
          <a:lstStyle/>
          <a:p>
            <a:fld id="{EE20937B-F44A-4AD5-B6FF-F43A383F98BA}" type="datetimeFigureOut">
              <a:rPr lang="en-US" smtClean="0"/>
              <a:t>2/16/2020</a:t>
            </a:fld>
            <a:endParaRPr lang="en-US"/>
          </a:p>
        </p:txBody>
      </p:sp>
      <p:sp>
        <p:nvSpPr>
          <p:cNvPr id="5" name="Footer Placeholder 4">
            <a:extLst>
              <a:ext uri="{FF2B5EF4-FFF2-40B4-BE49-F238E27FC236}">
                <a16:creationId xmlns:a16="http://schemas.microsoft.com/office/drawing/2014/main" id="{B87F4DB0-2302-45D7-90E1-3B055432C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339222-2011-41B2-B96F-D0B8CD797375}"/>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2046395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86E7-3CC1-4AAA-B95F-6A694B4280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D3CD9B-3D56-435F-823A-95CDEDBC4B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EC73F0-B57B-4E12-9A48-0A10ED422045}"/>
              </a:ext>
            </a:extLst>
          </p:cNvPr>
          <p:cNvSpPr>
            <a:spLocks noGrp="1"/>
          </p:cNvSpPr>
          <p:nvPr>
            <p:ph type="dt" sz="half" idx="10"/>
          </p:nvPr>
        </p:nvSpPr>
        <p:spPr/>
        <p:txBody>
          <a:bodyPr/>
          <a:lstStyle/>
          <a:p>
            <a:fld id="{EE20937B-F44A-4AD5-B6FF-F43A383F98BA}" type="datetimeFigureOut">
              <a:rPr lang="en-US" smtClean="0"/>
              <a:t>2/16/2020</a:t>
            </a:fld>
            <a:endParaRPr lang="en-US"/>
          </a:p>
        </p:txBody>
      </p:sp>
      <p:sp>
        <p:nvSpPr>
          <p:cNvPr id="5" name="Footer Placeholder 4">
            <a:extLst>
              <a:ext uri="{FF2B5EF4-FFF2-40B4-BE49-F238E27FC236}">
                <a16:creationId xmlns:a16="http://schemas.microsoft.com/office/drawing/2014/main" id="{1A6350D9-AF87-4555-821D-C80F955DD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54913-E4C2-4BA8-9588-878C1AE4FF03}"/>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2469048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3356F-36C0-4359-A846-7FC79248E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355066-E016-482C-B9F8-C323D784B7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47F995-CC4C-481E-B997-C687FC257216}"/>
              </a:ext>
            </a:extLst>
          </p:cNvPr>
          <p:cNvSpPr>
            <a:spLocks noGrp="1"/>
          </p:cNvSpPr>
          <p:nvPr>
            <p:ph type="dt" sz="half" idx="10"/>
          </p:nvPr>
        </p:nvSpPr>
        <p:spPr/>
        <p:txBody>
          <a:bodyPr/>
          <a:lstStyle/>
          <a:p>
            <a:fld id="{EE20937B-F44A-4AD5-B6FF-F43A383F98BA}" type="datetimeFigureOut">
              <a:rPr lang="en-US" smtClean="0"/>
              <a:t>2/16/2020</a:t>
            </a:fld>
            <a:endParaRPr lang="en-US"/>
          </a:p>
        </p:txBody>
      </p:sp>
      <p:sp>
        <p:nvSpPr>
          <p:cNvPr id="5" name="Footer Placeholder 4">
            <a:extLst>
              <a:ext uri="{FF2B5EF4-FFF2-40B4-BE49-F238E27FC236}">
                <a16:creationId xmlns:a16="http://schemas.microsoft.com/office/drawing/2014/main" id="{4F06072E-3379-4294-8F29-36DF7B3FA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9B8B7-21EB-4938-8C56-FA06CC558017}"/>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1406442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6F9B2-4277-4630-8816-64321D677B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FECEC9-E1D4-4151-944A-32ABD57480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43EBC1-0EDE-49AD-AE1B-509AB301FD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6459D5-085B-4B0B-BE9C-AAAFE99E5345}"/>
              </a:ext>
            </a:extLst>
          </p:cNvPr>
          <p:cNvSpPr>
            <a:spLocks noGrp="1"/>
          </p:cNvSpPr>
          <p:nvPr>
            <p:ph type="dt" sz="half" idx="10"/>
          </p:nvPr>
        </p:nvSpPr>
        <p:spPr/>
        <p:txBody>
          <a:bodyPr/>
          <a:lstStyle/>
          <a:p>
            <a:fld id="{EE20937B-F44A-4AD5-B6FF-F43A383F98BA}" type="datetimeFigureOut">
              <a:rPr lang="en-US" smtClean="0"/>
              <a:t>2/16/2020</a:t>
            </a:fld>
            <a:endParaRPr lang="en-US"/>
          </a:p>
        </p:txBody>
      </p:sp>
      <p:sp>
        <p:nvSpPr>
          <p:cNvPr id="6" name="Footer Placeholder 5">
            <a:extLst>
              <a:ext uri="{FF2B5EF4-FFF2-40B4-BE49-F238E27FC236}">
                <a16:creationId xmlns:a16="http://schemas.microsoft.com/office/drawing/2014/main" id="{1AC27369-63AC-4022-AA7B-0AB61E4936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6087B5-6448-4850-B796-1D3C44BDB775}"/>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1574170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5028-8776-4E55-B843-D0C6CFDF74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F4620E-1E97-4477-8ECF-96BFEFC0E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A23CD8-9031-4DBE-AA2F-316C099D3D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3EC702-5DEF-46FF-88C5-2E0558E1B2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EA745F-4D34-4AB0-BECD-89D54B4E4B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C8CDBF-CBB7-4616-834D-FD5ED808098D}"/>
              </a:ext>
            </a:extLst>
          </p:cNvPr>
          <p:cNvSpPr>
            <a:spLocks noGrp="1"/>
          </p:cNvSpPr>
          <p:nvPr>
            <p:ph type="dt" sz="half" idx="10"/>
          </p:nvPr>
        </p:nvSpPr>
        <p:spPr/>
        <p:txBody>
          <a:bodyPr/>
          <a:lstStyle/>
          <a:p>
            <a:fld id="{EE20937B-F44A-4AD5-B6FF-F43A383F98BA}" type="datetimeFigureOut">
              <a:rPr lang="en-US" smtClean="0"/>
              <a:t>2/16/2020</a:t>
            </a:fld>
            <a:endParaRPr lang="en-US"/>
          </a:p>
        </p:txBody>
      </p:sp>
      <p:sp>
        <p:nvSpPr>
          <p:cNvPr id="8" name="Footer Placeholder 7">
            <a:extLst>
              <a:ext uri="{FF2B5EF4-FFF2-40B4-BE49-F238E27FC236}">
                <a16:creationId xmlns:a16="http://schemas.microsoft.com/office/drawing/2014/main" id="{49E16B7A-DCC2-474A-8CC8-66B69BF94A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9CCF63-059E-47EB-A899-34157F53A891}"/>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3088421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46673-8E07-4B09-9E20-72AF9A34B5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C7DBC6-0B1F-415A-BF2D-D2E6ACCD50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43249D-A2A8-4FB2-BAE0-ED04AA7C3B97}"/>
              </a:ext>
            </a:extLst>
          </p:cNvPr>
          <p:cNvSpPr>
            <a:spLocks noGrp="1"/>
          </p:cNvSpPr>
          <p:nvPr>
            <p:ph type="dt" sz="half" idx="10"/>
          </p:nvPr>
        </p:nvSpPr>
        <p:spPr/>
        <p:txBody>
          <a:bodyPr/>
          <a:lstStyle/>
          <a:p>
            <a:fld id="{260FCBC2-EAE1-46B4-A120-D0D21CB59591}" type="datetimeFigureOut">
              <a:rPr lang="en-US" smtClean="0"/>
              <a:t>2/16/2020</a:t>
            </a:fld>
            <a:endParaRPr lang="en-US"/>
          </a:p>
        </p:txBody>
      </p:sp>
      <p:sp>
        <p:nvSpPr>
          <p:cNvPr id="5" name="Footer Placeholder 4">
            <a:extLst>
              <a:ext uri="{FF2B5EF4-FFF2-40B4-BE49-F238E27FC236}">
                <a16:creationId xmlns:a16="http://schemas.microsoft.com/office/drawing/2014/main" id="{6101558D-E0E7-4B25-A3FB-FF8528C33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B22C76-65E7-4088-BEEA-EA3DBD541283}"/>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2307264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1DD13-5141-40B5-BF4A-4CF42037CF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047DC7-5DEE-43FB-B6B0-D6B81A1B3200}"/>
              </a:ext>
            </a:extLst>
          </p:cNvPr>
          <p:cNvSpPr>
            <a:spLocks noGrp="1"/>
          </p:cNvSpPr>
          <p:nvPr>
            <p:ph type="dt" sz="half" idx="10"/>
          </p:nvPr>
        </p:nvSpPr>
        <p:spPr/>
        <p:txBody>
          <a:bodyPr/>
          <a:lstStyle/>
          <a:p>
            <a:fld id="{EE20937B-F44A-4AD5-B6FF-F43A383F98BA}" type="datetimeFigureOut">
              <a:rPr lang="en-US" smtClean="0"/>
              <a:t>2/16/2020</a:t>
            </a:fld>
            <a:endParaRPr lang="en-US"/>
          </a:p>
        </p:txBody>
      </p:sp>
      <p:sp>
        <p:nvSpPr>
          <p:cNvPr id="4" name="Footer Placeholder 3">
            <a:extLst>
              <a:ext uri="{FF2B5EF4-FFF2-40B4-BE49-F238E27FC236}">
                <a16:creationId xmlns:a16="http://schemas.microsoft.com/office/drawing/2014/main" id="{1382B126-AF73-4C5D-AA6C-55CD3B05E6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1938A1-5A24-4876-BB0C-92DFBE74ED30}"/>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2282971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A07FEC8-6EEF-4534-A95D-C4656E99ECFA}"/>
              </a:ext>
            </a:extLst>
          </p:cNvPr>
          <p:cNvSpPr>
            <a:spLocks noGrp="1"/>
          </p:cNvSpPr>
          <p:nvPr>
            <p:ph sz="half" idx="1"/>
          </p:nvPr>
        </p:nvSpPr>
        <p:spPr>
          <a:xfrm>
            <a:off x="438150" y="285750"/>
            <a:ext cx="5581650" cy="6383991"/>
          </a:xfrm>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CC22CFA8-F812-48D1-B3E3-10DBC05BBD14}"/>
              </a:ext>
            </a:extLst>
          </p:cNvPr>
          <p:cNvSpPr>
            <a:spLocks noGrp="1"/>
          </p:cNvSpPr>
          <p:nvPr>
            <p:ph sz="half" idx="2"/>
          </p:nvPr>
        </p:nvSpPr>
        <p:spPr>
          <a:xfrm>
            <a:off x="6172200" y="285750"/>
            <a:ext cx="5581650" cy="6383991"/>
          </a:xfrm>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4325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EA1A97-1DAE-4EC1-A87C-A2CF1FB3EC13}"/>
              </a:ext>
            </a:extLst>
          </p:cNvPr>
          <p:cNvPicPr>
            <a:picLocks noChangeAspect="1"/>
          </p:cNvPicPr>
          <p:nvPr userDrawn="1"/>
        </p:nvPicPr>
        <p:blipFill>
          <a:blip r:embed="rId2"/>
          <a:stretch>
            <a:fillRect/>
          </a:stretch>
        </p:blipFill>
        <p:spPr>
          <a:xfrm>
            <a:off x="0" y="0"/>
            <a:ext cx="12192000" cy="6857999"/>
          </a:xfrm>
          <a:prstGeom prst="rect">
            <a:avLst/>
          </a:prstGeom>
          <a:solidFill>
            <a:srgbClr val="2D2009">
              <a:alpha val="55000"/>
            </a:srgbClr>
          </a:solidFill>
        </p:spPr>
      </p:pic>
      <p:sp>
        <p:nvSpPr>
          <p:cNvPr id="5" name="Content Placeholder 2">
            <a:extLst>
              <a:ext uri="{FF2B5EF4-FFF2-40B4-BE49-F238E27FC236}">
                <a16:creationId xmlns:a16="http://schemas.microsoft.com/office/drawing/2014/main" id="{0A07FEC8-6EEF-4534-A95D-C4656E99ECFA}"/>
              </a:ext>
            </a:extLst>
          </p:cNvPr>
          <p:cNvSpPr>
            <a:spLocks noGrp="1"/>
          </p:cNvSpPr>
          <p:nvPr>
            <p:ph sz="half" idx="1"/>
          </p:nvPr>
        </p:nvSpPr>
        <p:spPr>
          <a:xfrm>
            <a:off x="438150" y="285750"/>
            <a:ext cx="5581650" cy="6383991"/>
          </a:xfrm>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CC22CFA8-F812-48D1-B3E3-10DBC05BBD14}"/>
              </a:ext>
            </a:extLst>
          </p:cNvPr>
          <p:cNvSpPr>
            <a:spLocks noGrp="1"/>
          </p:cNvSpPr>
          <p:nvPr>
            <p:ph sz="half" idx="2"/>
          </p:nvPr>
        </p:nvSpPr>
        <p:spPr>
          <a:xfrm>
            <a:off x="6172200" y="285750"/>
            <a:ext cx="5581650" cy="6383991"/>
          </a:xfrm>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8186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C8422-68EE-4F5C-A7A4-90B38B2A07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5314C7-7001-48AF-9AA0-28F05A256A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1156A2-8A73-4F23-840E-7F55CA4A73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709CB3-14E1-42E1-A564-B3C8B79CD18B}"/>
              </a:ext>
            </a:extLst>
          </p:cNvPr>
          <p:cNvSpPr>
            <a:spLocks noGrp="1"/>
          </p:cNvSpPr>
          <p:nvPr>
            <p:ph type="dt" sz="half" idx="10"/>
          </p:nvPr>
        </p:nvSpPr>
        <p:spPr/>
        <p:txBody>
          <a:bodyPr/>
          <a:lstStyle/>
          <a:p>
            <a:fld id="{EE20937B-F44A-4AD5-B6FF-F43A383F98BA}" type="datetimeFigureOut">
              <a:rPr lang="en-US" smtClean="0"/>
              <a:t>2/16/2020</a:t>
            </a:fld>
            <a:endParaRPr lang="en-US"/>
          </a:p>
        </p:txBody>
      </p:sp>
      <p:sp>
        <p:nvSpPr>
          <p:cNvPr id="6" name="Footer Placeholder 5">
            <a:extLst>
              <a:ext uri="{FF2B5EF4-FFF2-40B4-BE49-F238E27FC236}">
                <a16:creationId xmlns:a16="http://schemas.microsoft.com/office/drawing/2014/main" id="{D06732FF-9ECB-49CF-B1D0-62673E5B0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1CAEC-4D75-4AF3-B58F-3FF712CE97E9}"/>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1142756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9A32-E2A0-4628-9F79-512D0BBED4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0E6DB6-9628-48BC-AC6E-1867DEF81F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2262A7-05AB-4684-910A-4EEFB391B1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6D718-4FFE-4800-A984-F2D62D2109A6}"/>
              </a:ext>
            </a:extLst>
          </p:cNvPr>
          <p:cNvSpPr>
            <a:spLocks noGrp="1"/>
          </p:cNvSpPr>
          <p:nvPr>
            <p:ph type="dt" sz="half" idx="10"/>
          </p:nvPr>
        </p:nvSpPr>
        <p:spPr/>
        <p:txBody>
          <a:bodyPr/>
          <a:lstStyle/>
          <a:p>
            <a:fld id="{EE20937B-F44A-4AD5-B6FF-F43A383F98BA}" type="datetimeFigureOut">
              <a:rPr lang="en-US" smtClean="0"/>
              <a:t>2/16/2020</a:t>
            </a:fld>
            <a:endParaRPr lang="en-US"/>
          </a:p>
        </p:txBody>
      </p:sp>
      <p:sp>
        <p:nvSpPr>
          <p:cNvPr id="6" name="Footer Placeholder 5">
            <a:extLst>
              <a:ext uri="{FF2B5EF4-FFF2-40B4-BE49-F238E27FC236}">
                <a16:creationId xmlns:a16="http://schemas.microsoft.com/office/drawing/2014/main" id="{30E7BB3E-1E55-4149-8B33-B8AA84D67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947402-7CC5-4D77-B04F-BFEE834F4F87}"/>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6791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DE583-1474-45B2-AD9B-0C74C2CA0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6A0B9E-4694-4026-8F19-CE4066E924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8F8D-3039-442C-87C8-F9511FE9C481}"/>
              </a:ext>
            </a:extLst>
          </p:cNvPr>
          <p:cNvSpPr>
            <a:spLocks noGrp="1"/>
          </p:cNvSpPr>
          <p:nvPr>
            <p:ph type="dt" sz="half" idx="10"/>
          </p:nvPr>
        </p:nvSpPr>
        <p:spPr/>
        <p:txBody>
          <a:bodyPr/>
          <a:lstStyle/>
          <a:p>
            <a:fld id="{EE20937B-F44A-4AD5-B6FF-F43A383F98BA}" type="datetimeFigureOut">
              <a:rPr lang="en-US" smtClean="0"/>
              <a:t>2/16/2020</a:t>
            </a:fld>
            <a:endParaRPr lang="en-US"/>
          </a:p>
        </p:txBody>
      </p:sp>
      <p:sp>
        <p:nvSpPr>
          <p:cNvPr id="5" name="Footer Placeholder 4">
            <a:extLst>
              <a:ext uri="{FF2B5EF4-FFF2-40B4-BE49-F238E27FC236}">
                <a16:creationId xmlns:a16="http://schemas.microsoft.com/office/drawing/2014/main" id="{D2114109-3FA0-4806-972D-A40BBB16F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C0EA7-D077-4103-9004-22C17165C31D}"/>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1060301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F7967C-BAF0-457F-9E75-CEB965F568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55BA43-001C-4554-B163-67DEEF4951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83189-8D31-4AF0-8B87-7BE967E8D1B4}"/>
              </a:ext>
            </a:extLst>
          </p:cNvPr>
          <p:cNvSpPr>
            <a:spLocks noGrp="1"/>
          </p:cNvSpPr>
          <p:nvPr>
            <p:ph type="dt" sz="half" idx="10"/>
          </p:nvPr>
        </p:nvSpPr>
        <p:spPr/>
        <p:txBody>
          <a:bodyPr/>
          <a:lstStyle/>
          <a:p>
            <a:fld id="{EE20937B-F44A-4AD5-B6FF-F43A383F98BA}" type="datetimeFigureOut">
              <a:rPr lang="en-US" smtClean="0"/>
              <a:t>2/16/2020</a:t>
            </a:fld>
            <a:endParaRPr lang="en-US"/>
          </a:p>
        </p:txBody>
      </p:sp>
      <p:sp>
        <p:nvSpPr>
          <p:cNvPr id="5" name="Footer Placeholder 4">
            <a:extLst>
              <a:ext uri="{FF2B5EF4-FFF2-40B4-BE49-F238E27FC236}">
                <a16:creationId xmlns:a16="http://schemas.microsoft.com/office/drawing/2014/main" id="{22846CBA-1BB4-4045-B53F-086795319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A1ABDA-66B5-4C1F-B586-01438655C833}"/>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4256572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D9977-8552-494B-8A61-19D78D9BA4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90E3C9-1331-43B8-8562-9A3FF5C6D1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91E9FF-A504-4C79-B23B-7B3A81052718}"/>
              </a:ext>
            </a:extLst>
          </p:cNvPr>
          <p:cNvSpPr>
            <a:spLocks noGrp="1"/>
          </p:cNvSpPr>
          <p:nvPr>
            <p:ph type="dt" sz="half" idx="10"/>
          </p:nvPr>
        </p:nvSpPr>
        <p:spPr/>
        <p:txBody>
          <a:bodyPr/>
          <a:lstStyle/>
          <a:p>
            <a:fld id="{260FCBC2-EAE1-46B4-A120-D0D21CB59591}" type="datetimeFigureOut">
              <a:rPr lang="en-US" smtClean="0"/>
              <a:t>2/16/2020</a:t>
            </a:fld>
            <a:endParaRPr lang="en-US"/>
          </a:p>
        </p:txBody>
      </p:sp>
      <p:sp>
        <p:nvSpPr>
          <p:cNvPr id="5" name="Footer Placeholder 4">
            <a:extLst>
              <a:ext uri="{FF2B5EF4-FFF2-40B4-BE49-F238E27FC236}">
                <a16:creationId xmlns:a16="http://schemas.microsoft.com/office/drawing/2014/main" id="{A6A10DE8-E0A1-4E8A-ACC5-A2B69148A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91AFD-C30E-4A00-B141-843AA31E68B4}"/>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3132706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1D6BA4-C1BD-4245-8C96-55331743B882}"/>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9B4E4F6A-8A8C-4ED8-B8CF-991122F5F3CB}"/>
              </a:ext>
            </a:extLst>
          </p:cNvPr>
          <p:cNvSpPr>
            <a:spLocks noGrp="1"/>
          </p:cNvSpPr>
          <p:nvPr>
            <p:ph sz="half" idx="1"/>
          </p:nvPr>
        </p:nvSpPr>
        <p:spPr>
          <a:xfrm>
            <a:off x="438150" y="285750"/>
            <a:ext cx="5581650" cy="5891213"/>
          </a:xfrm>
        </p:spPr>
        <p:txBody>
          <a:bodyPr>
            <a:normAutofit/>
          </a:bodyPr>
          <a:lstStyle>
            <a:lvl1pPr>
              <a:defRPr sz="2800">
                <a:solidFill>
                  <a:schemeClr val="tx1"/>
                </a:solidFill>
              </a:defRPr>
            </a:lvl1pPr>
            <a:lvl2pPr>
              <a:defRPr sz="2800">
                <a:solidFill>
                  <a:schemeClr val="tx1"/>
                </a:solidFill>
              </a:defRPr>
            </a:lvl2pPr>
            <a:lvl3pPr>
              <a:defRPr sz="2800">
                <a:solidFill>
                  <a:schemeClr val="tx1"/>
                </a:solidFill>
              </a:defRPr>
            </a:lvl3pPr>
            <a:lvl4pPr>
              <a:defRPr sz="2800">
                <a:solidFill>
                  <a:schemeClr val="tx1"/>
                </a:solidFill>
              </a:defRPr>
            </a:lvl4pPr>
            <a:lvl5pPr>
              <a:defRPr sz="2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47B53DB-9D66-4A00-9A78-0A95F9D88236}"/>
              </a:ext>
            </a:extLst>
          </p:cNvPr>
          <p:cNvSpPr>
            <a:spLocks noGrp="1"/>
          </p:cNvSpPr>
          <p:nvPr>
            <p:ph sz="half" idx="2"/>
          </p:nvPr>
        </p:nvSpPr>
        <p:spPr>
          <a:xfrm>
            <a:off x="6172200" y="285750"/>
            <a:ext cx="5581650" cy="5891213"/>
          </a:xfrm>
        </p:spPr>
        <p:txBody>
          <a:bodyPr>
            <a:normAutofit/>
          </a:bodyPr>
          <a:lstStyle>
            <a:lvl1pPr>
              <a:defRPr sz="2800">
                <a:solidFill>
                  <a:schemeClr val="tx1"/>
                </a:solidFill>
              </a:defRPr>
            </a:lvl1pPr>
            <a:lvl2pPr>
              <a:defRPr sz="2800">
                <a:solidFill>
                  <a:schemeClr val="tx1"/>
                </a:solidFill>
              </a:defRPr>
            </a:lvl2pPr>
            <a:lvl3pPr>
              <a:defRPr sz="2800">
                <a:solidFill>
                  <a:schemeClr val="tx1"/>
                </a:solidFill>
              </a:defRPr>
            </a:lvl3pPr>
            <a:lvl4pPr>
              <a:defRPr sz="2800">
                <a:solidFill>
                  <a:schemeClr val="tx1"/>
                </a:solidFill>
              </a:defRPr>
            </a:lvl4pPr>
            <a:lvl5pPr>
              <a:defRPr sz="2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9682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4E4F6A-8A8C-4ED8-B8CF-991122F5F3CB}"/>
              </a:ext>
            </a:extLst>
          </p:cNvPr>
          <p:cNvSpPr>
            <a:spLocks noGrp="1"/>
          </p:cNvSpPr>
          <p:nvPr>
            <p:ph sz="half" idx="1"/>
          </p:nvPr>
        </p:nvSpPr>
        <p:spPr>
          <a:xfrm>
            <a:off x="438150" y="285750"/>
            <a:ext cx="5581650" cy="5891213"/>
          </a:xfrm>
        </p:spPr>
        <p:txBody>
          <a:bodyPr>
            <a:normAutofit/>
          </a:bodyPr>
          <a:lstStyle>
            <a:lvl1pPr>
              <a:defRPr sz="2800">
                <a:solidFill>
                  <a:schemeClr val="tx1"/>
                </a:solidFill>
              </a:defRPr>
            </a:lvl1pPr>
            <a:lvl2pPr>
              <a:defRPr sz="2800">
                <a:solidFill>
                  <a:schemeClr val="tx1"/>
                </a:solidFill>
              </a:defRPr>
            </a:lvl2pPr>
            <a:lvl3pPr>
              <a:defRPr sz="2800">
                <a:solidFill>
                  <a:schemeClr val="tx1"/>
                </a:solidFill>
              </a:defRPr>
            </a:lvl3pPr>
            <a:lvl4pPr>
              <a:defRPr sz="2800">
                <a:solidFill>
                  <a:schemeClr val="tx1"/>
                </a:solidFill>
              </a:defRPr>
            </a:lvl4pPr>
            <a:lvl5pPr>
              <a:defRPr sz="2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47B53DB-9D66-4A00-9A78-0A95F9D88236}"/>
              </a:ext>
            </a:extLst>
          </p:cNvPr>
          <p:cNvSpPr>
            <a:spLocks noGrp="1"/>
          </p:cNvSpPr>
          <p:nvPr>
            <p:ph sz="half" idx="2"/>
          </p:nvPr>
        </p:nvSpPr>
        <p:spPr>
          <a:xfrm>
            <a:off x="6172200" y="285750"/>
            <a:ext cx="5581650" cy="5891213"/>
          </a:xfrm>
        </p:spPr>
        <p:txBody>
          <a:bodyPr>
            <a:normAutofit/>
          </a:bodyPr>
          <a:lstStyle>
            <a:lvl1pPr>
              <a:defRPr sz="2800">
                <a:solidFill>
                  <a:schemeClr val="tx1"/>
                </a:solidFill>
              </a:defRPr>
            </a:lvl1pPr>
            <a:lvl2pPr>
              <a:defRPr sz="2800">
                <a:solidFill>
                  <a:schemeClr val="tx1"/>
                </a:solidFill>
              </a:defRPr>
            </a:lvl2pPr>
            <a:lvl3pPr>
              <a:defRPr sz="2800">
                <a:solidFill>
                  <a:schemeClr val="tx1"/>
                </a:solidFill>
              </a:defRPr>
            </a:lvl3pPr>
            <a:lvl4pPr>
              <a:defRPr sz="2800">
                <a:solidFill>
                  <a:schemeClr val="tx1"/>
                </a:solidFill>
              </a:defRPr>
            </a:lvl4pPr>
            <a:lvl5pPr>
              <a:defRPr sz="2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960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4E4F6A-8A8C-4ED8-B8CF-991122F5F3CB}"/>
              </a:ext>
            </a:extLst>
          </p:cNvPr>
          <p:cNvSpPr>
            <a:spLocks noGrp="1"/>
          </p:cNvSpPr>
          <p:nvPr>
            <p:ph sz="half" idx="1"/>
          </p:nvPr>
        </p:nvSpPr>
        <p:spPr>
          <a:xfrm>
            <a:off x="438150" y="285750"/>
            <a:ext cx="5581650" cy="5891213"/>
          </a:xfrm>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47B53DB-9D66-4A00-9A78-0A95F9D88236}"/>
              </a:ext>
            </a:extLst>
          </p:cNvPr>
          <p:cNvSpPr>
            <a:spLocks noGrp="1"/>
          </p:cNvSpPr>
          <p:nvPr>
            <p:ph sz="half" idx="2"/>
          </p:nvPr>
        </p:nvSpPr>
        <p:spPr>
          <a:xfrm>
            <a:off x="6172200" y="285750"/>
            <a:ext cx="5581650" cy="5891213"/>
          </a:xfrm>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2604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4E4F6A-8A8C-4ED8-B8CF-991122F5F3CB}"/>
              </a:ext>
            </a:extLst>
          </p:cNvPr>
          <p:cNvSpPr>
            <a:spLocks noGrp="1"/>
          </p:cNvSpPr>
          <p:nvPr>
            <p:ph sz="half" idx="1"/>
          </p:nvPr>
        </p:nvSpPr>
        <p:spPr>
          <a:xfrm>
            <a:off x="438150" y="285750"/>
            <a:ext cx="5581650" cy="5891213"/>
          </a:xfrm>
        </p:spPr>
        <p:txBody>
          <a:bodyPr>
            <a:normAutofit/>
          </a:bodyPr>
          <a:lstStyle>
            <a:lvl1pPr marL="571500" indent="-571500">
              <a:buFont typeface="+mj-lt"/>
              <a:buAutoNum type="romanUcPeriod"/>
              <a:defRPr sz="2800">
                <a:solidFill>
                  <a:schemeClr val="bg1"/>
                </a:solidFill>
              </a:defRPr>
            </a:lvl1pPr>
            <a:lvl2pPr marL="971550" indent="-514350">
              <a:buFont typeface="Wingdings" panose="05000000000000000000" pitchFamily="2" charset="2"/>
              <a:buChar char="Ø"/>
              <a:defRPr sz="2800">
                <a:solidFill>
                  <a:schemeClr val="bg1"/>
                </a:solidFill>
              </a:defRPr>
            </a:lvl2pPr>
            <a:lvl3pPr marL="1428750" indent="-514350">
              <a:buFont typeface="Wingdings" panose="05000000000000000000" pitchFamily="2" charset="2"/>
              <a:buChar char="§"/>
              <a:defRPr sz="2800">
                <a:solidFill>
                  <a:schemeClr val="bg1"/>
                </a:solidFill>
              </a:defRPr>
            </a:lvl3pPr>
            <a:lvl4pPr marL="1885950" indent="-514350">
              <a:buFont typeface="Wingdings" panose="05000000000000000000" pitchFamily="2" charset="2"/>
              <a:buChar char="§"/>
              <a:defRPr sz="2800">
                <a:solidFill>
                  <a:schemeClr val="bg1"/>
                </a:solidFill>
              </a:defRPr>
            </a:lvl4pPr>
            <a:lvl5pPr marL="2343150" indent="-514350">
              <a:buFont typeface="Wingdings" panose="05000000000000000000" pitchFamily="2" charset="2"/>
              <a:buChar cha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47B53DB-9D66-4A00-9A78-0A95F9D88236}"/>
              </a:ext>
            </a:extLst>
          </p:cNvPr>
          <p:cNvSpPr>
            <a:spLocks noGrp="1"/>
          </p:cNvSpPr>
          <p:nvPr>
            <p:ph sz="half" idx="2"/>
          </p:nvPr>
        </p:nvSpPr>
        <p:spPr>
          <a:xfrm>
            <a:off x="6172200" y="285750"/>
            <a:ext cx="5581650" cy="5891213"/>
          </a:xfrm>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360078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D865B-922E-4D91-A982-DC8E6397A0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406B94-9668-45C1-985A-3E5EEF4828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D9D714-E846-4AAC-BD63-AD5B3553AC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9CE6EA-577D-4C6B-A49F-F67868E8A2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D35ACA-8633-4914-8DFB-F6C6BAF6F1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E069C3-A506-4B7F-9AF0-052D7DFBB056}"/>
              </a:ext>
            </a:extLst>
          </p:cNvPr>
          <p:cNvSpPr>
            <a:spLocks noGrp="1"/>
          </p:cNvSpPr>
          <p:nvPr>
            <p:ph type="dt" sz="half" idx="10"/>
          </p:nvPr>
        </p:nvSpPr>
        <p:spPr/>
        <p:txBody>
          <a:bodyPr/>
          <a:lstStyle/>
          <a:p>
            <a:fld id="{260FCBC2-EAE1-46B4-A120-D0D21CB59591}" type="datetimeFigureOut">
              <a:rPr lang="en-US" smtClean="0"/>
              <a:t>2/16/2020</a:t>
            </a:fld>
            <a:endParaRPr lang="en-US"/>
          </a:p>
        </p:txBody>
      </p:sp>
      <p:sp>
        <p:nvSpPr>
          <p:cNvPr id="8" name="Footer Placeholder 7">
            <a:extLst>
              <a:ext uri="{FF2B5EF4-FFF2-40B4-BE49-F238E27FC236}">
                <a16:creationId xmlns:a16="http://schemas.microsoft.com/office/drawing/2014/main" id="{9E3E2E22-377D-4E67-A935-626C13F501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0ACDFF-5B07-438D-806C-ADE9E569E9FD}"/>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3574852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C10A9-B698-411D-A03F-ADAA3C237C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D94BE2-F27D-49E2-8E86-2DF11B0730AD}"/>
              </a:ext>
            </a:extLst>
          </p:cNvPr>
          <p:cNvSpPr>
            <a:spLocks noGrp="1"/>
          </p:cNvSpPr>
          <p:nvPr>
            <p:ph type="dt" sz="half" idx="10"/>
          </p:nvPr>
        </p:nvSpPr>
        <p:spPr/>
        <p:txBody>
          <a:bodyPr/>
          <a:lstStyle/>
          <a:p>
            <a:fld id="{260FCBC2-EAE1-46B4-A120-D0D21CB59591}" type="datetimeFigureOut">
              <a:rPr lang="en-US" smtClean="0"/>
              <a:t>2/16/2020</a:t>
            </a:fld>
            <a:endParaRPr lang="en-US"/>
          </a:p>
        </p:txBody>
      </p:sp>
      <p:sp>
        <p:nvSpPr>
          <p:cNvPr id="4" name="Footer Placeholder 3">
            <a:extLst>
              <a:ext uri="{FF2B5EF4-FFF2-40B4-BE49-F238E27FC236}">
                <a16:creationId xmlns:a16="http://schemas.microsoft.com/office/drawing/2014/main" id="{81AD7008-4B1D-4A53-863E-A32FDD2A82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360155-BE84-49F8-A9B9-C71B9327D8B0}"/>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2907026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2AF09-DE5A-46BB-A8AB-18B66E0EF3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F9CB0FC-3A46-4A1A-B216-9AA3606507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CE739-DDF3-400E-9C71-E35FBB9C6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FCBC2-EAE1-46B4-A120-D0D21CB59591}" type="datetimeFigureOut">
              <a:rPr lang="en-US" smtClean="0"/>
              <a:t>2/16/2020</a:t>
            </a:fld>
            <a:endParaRPr lang="en-US"/>
          </a:p>
        </p:txBody>
      </p:sp>
      <p:sp>
        <p:nvSpPr>
          <p:cNvPr id="5" name="Footer Placeholder 4">
            <a:extLst>
              <a:ext uri="{FF2B5EF4-FFF2-40B4-BE49-F238E27FC236}">
                <a16:creationId xmlns:a16="http://schemas.microsoft.com/office/drawing/2014/main" id="{A364CD58-9CFA-4EE0-8871-5AB460B1DE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45A7CA-7582-4BBC-B8D1-D41605871B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C14D5-F016-484A-A02C-A767EA540404}" type="slidenum">
              <a:rPr lang="en-US" smtClean="0"/>
              <a:t>‹#›</a:t>
            </a:fld>
            <a:endParaRPr lang="en-US"/>
          </a:p>
        </p:txBody>
      </p:sp>
    </p:spTree>
    <p:extLst>
      <p:ext uri="{BB962C8B-B14F-4D97-AF65-F5344CB8AC3E}">
        <p14:creationId xmlns:p14="http://schemas.microsoft.com/office/powerpoint/2010/main" val="48497844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714" r:id="rId5"/>
    <p:sldLayoutId id="2147483700" r:id="rId6"/>
    <p:sldLayoutId id="2147483699" r:id="rId7"/>
    <p:sldLayoutId id="2147483692" r:id="rId8"/>
    <p:sldLayoutId id="2147483693" r:id="rId9"/>
    <p:sldLayoutId id="2147483694" r:id="rId10"/>
    <p:sldLayoutId id="2147483695" r:id="rId11"/>
    <p:sldLayoutId id="2147483696" r:id="rId12"/>
    <p:sldLayoutId id="2147483697" r:id="rId13"/>
    <p:sldLayoutId id="214748369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7B534-259E-4437-8FA2-197D647F92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3B38E-0974-4692-85E3-12DBA46A9B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E8EFC2-D9C3-42C0-9CD0-6008D6F0AF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0937B-F44A-4AD5-B6FF-F43A383F98BA}" type="datetimeFigureOut">
              <a:rPr lang="en-US" smtClean="0"/>
              <a:t>2/16/2020</a:t>
            </a:fld>
            <a:endParaRPr lang="en-US"/>
          </a:p>
        </p:txBody>
      </p:sp>
      <p:sp>
        <p:nvSpPr>
          <p:cNvPr id="5" name="Footer Placeholder 4">
            <a:extLst>
              <a:ext uri="{FF2B5EF4-FFF2-40B4-BE49-F238E27FC236}">
                <a16:creationId xmlns:a16="http://schemas.microsoft.com/office/drawing/2014/main" id="{C0082B14-083D-496E-8637-B33237A6A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E415F8-CCD2-4CA1-83EF-8C9A4B9026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ED2322-50E3-4BE4-8292-90F117F76CD6}" type="slidenum">
              <a:rPr lang="en-US" smtClean="0"/>
              <a:t>‹#›</a:t>
            </a:fld>
            <a:endParaRPr lang="en-US"/>
          </a:p>
        </p:txBody>
      </p:sp>
      <p:pic>
        <p:nvPicPr>
          <p:cNvPr id="7" name="Picture 6">
            <a:extLst>
              <a:ext uri="{FF2B5EF4-FFF2-40B4-BE49-F238E27FC236}">
                <a16:creationId xmlns:a16="http://schemas.microsoft.com/office/drawing/2014/main" id="{BFFC2ED1-304C-43E8-9121-657143F8AF8F}"/>
              </a:ext>
            </a:extLst>
          </p:cNvPr>
          <p:cNvPicPr>
            <a:picLocks noChangeAspect="1"/>
          </p:cNvPicPr>
          <p:nvPr userDrawn="1"/>
        </p:nvPicPr>
        <p:blipFill rotWithShape="1">
          <a:blip r:embed="rId14"/>
          <a:srcRect l="4494"/>
          <a:stretch/>
        </p:blipFill>
        <p:spPr>
          <a:xfrm>
            <a:off x="0" y="0"/>
            <a:ext cx="12192000" cy="6857999"/>
          </a:xfrm>
          <a:prstGeom prst="rect">
            <a:avLst/>
          </a:prstGeom>
        </p:spPr>
      </p:pic>
    </p:spTree>
    <p:extLst>
      <p:ext uri="{BB962C8B-B14F-4D97-AF65-F5344CB8AC3E}">
        <p14:creationId xmlns:p14="http://schemas.microsoft.com/office/powerpoint/2010/main" val="221844693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13"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71DF60-C584-445D-93BF-DC086A5122B9}"/>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4A37D73-7C1A-46E5-AD1F-11FDE6C7B164}"/>
              </a:ext>
            </a:extLst>
          </p:cNvPr>
          <p:cNvSpPr txBox="1"/>
          <p:nvPr/>
        </p:nvSpPr>
        <p:spPr>
          <a:xfrm>
            <a:off x="358588" y="4805082"/>
            <a:ext cx="3367251" cy="1585049"/>
          </a:xfrm>
          <a:prstGeom prst="rect">
            <a:avLst/>
          </a:prstGeom>
          <a:solidFill>
            <a:srgbClr val="F5D1B5"/>
          </a:solidFill>
        </p:spPr>
        <p:txBody>
          <a:bodyPr wrap="square" rtlCol="0">
            <a:spAutoFit/>
          </a:bodyPr>
          <a:lstStyle/>
          <a:p>
            <a:pPr algn="ctr"/>
            <a:r>
              <a:rPr lang="en-US" sz="3600" dirty="0"/>
              <a:t>Parable of the</a:t>
            </a:r>
          </a:p>
          <a:p>
            <a:pPr algn="ctr"/>
            <a:r>
              <a:rPr lang="en-US" sz="3600" dirty="0"/>
              <a:t>Wedding Feast</a:t>
            </a:r>
          </a:p>
          <a:p>
            <a:pPr algn="ctr"/>
            <a:r>
              <a:rPr lang="en-US" sz="2500" dirty="0"/>
              <a:t>Matthew 22:1-14</a:t>
            </a:r>
          </a:p>
        </p:txBody>
      </p:sp>
    </p:spTree>
    <p:extLst>
      <p:ext uri="{BB962C8B-B14F-4D97-AF65-F5344CB8AC3E}">
        <p14:creationId xmlns:p14="http://schemas.microsoft.com/office/powerpoint/2010/main" val="292627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solidFill>
                  <a:srgbClr val="927E7E"/>
                </a:solidFill>
              </a:rPr>
              <a:t>In the parable of the Wedding Feast</a:t>
            </a:r>
          </a:p>
          <a:p>
            <a:r>
              <a:rPr lang="en-US" dirty="0">
                <a:solidFill>
                  <a:srgbClr val="927E7E"/>
                </a:solidFill>
              </a:rPr>
              <a:t>Notice the kind heart of the king</a:t>
            </a:r>
          </a:p>
          <a:p>
            <a:pPr lvl="1"/>
            <a:r>
              <a:rPr lang="en-US" dirty="0">
                <a:solidFill>
                  <a:srgbClr val="927E7E"/>
                </a:solidFill>
              </a:rPr>
              <a:t>He did not jump to the conclusion that the citizens did not care or were bad</a:t>
            </a:r>
          </a:p>
          <a:p>
            <a:pPr lvl="1"/>
            <a:r>
              <a:rPr lang="en-US" dirty="0">
                <a:solidFill>
                  <a:srgbClr val="927E7E"/>
                </a:solidFill>
              </a:rPr>
              <a:t>He sends out “other” servants</a:t>
            </a:r>
          </a:p>
          <a:p>
            <a:pPr lvl="2"/>
            <a:r>
              <a:rPr lang="en-US" dirty="0"/>
              <a:t>This time he tells them exactly what to say</a:t>
            </a:r>
          </a:p>
          <a:p>
            <a:pPr lvl="2"/>
            <a:endParaRPr lang="en-US" dirty="0"/>
          </a:p>
          <a:p>
            <a:pPr lvl="2"/>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solidFill>
                  <a:srgbClr val="927E7E"/>
                </a:solidFill>
              </a:rPr>
              <a:t>Again, he sent out other servants, saying, ‘</a:t>
            </a:r>
            <a:r>
              <a:rPr lang="en-US" i="1" dirty="0">
                <a:solidFill>
                  <a:schemeClr val="accent4">
                    <a:lumMod val="60000"/>
                    <a:lumOff val="40000"/>
                  </a:schemeClr>
                </a:solidFill>
              </a:rPr>
              <a:t>Tell those who are invited</a:t>
            </a:r>
            <a:r>
              <a:rPr lang="en-US" i="1" dirty="0">
                <a:solidFill>
                  <a:srgbClr val="927E7E"/>
                </a:solidFill>
              </a:rPr>
              <a:t>, “See, I have prepared my dinner; my oxen and fatted cattle are killed, and all things are ready. Come to the wedding.” ’</a:t>
            </a:r>
            <a:r>
              <a:rPr lang="en-US" dirty="0">
                <a:solidFill>
                  <a:srgbClr val="927E7E"/>
                </a:solidFill>
              </a:rPr>
              <a:t> Mt 22:4 </a:t>
            </a:r>
          </a:p>
          <a:p>
            <a:endParaRPr lang="en-US" dirty="0"/>
          </a:p>
          <a:p>
            <a:endParaRPr lang="en-US" dirty="0"/>
          </a:p>
        </p:txBody>
      </p:sp>
    </p:spTree>
    <p:extLst>
      <p:ext uri="{BB962C8B-B14F-4D97-AF65-F5344CB8AC3E}">
        <p14:creationId xmlns:p14="http://schemas.microsoft.com/office/powerpoint/2010/main" val="337714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solidFill>
                  <a:srgbClr val="927E7E"/>
                </a:solidFill>
              </a:rPr>
              <a:t>In the parable of the Wedding Feast</a:t>
            </a:r>
          </a:p>
          <a:p>
            <a:r>
              <a:rPr lang="en-US" dirty="0">
                <a:solidFill>
                  <a:srgbClr val="927E7E"/>
                </a:solidFill>
              </a:rPr>
              <a:t>Notice the kind heart of the king</a:t>
            </a:r>
          </a:p>
          <a:p>
            <a:pPr lvl="1"/>
            <a:r>
              <a:rPr lang="en-US" dirty="0">
                <a:solidFill>
                  <a:srgbClr val="927E7E"/>
                </a:solidFill>
              </a:rPr>
              <a:t>He did not jump to the conclusion that the citizens did not care or were bad</a:t>
            </a:r>
          </a:p>
          <a:p>
            <a:pPr lvl="1"/>
            <a:r>
              <a:rPr lang="en-US" dirty="0">
                <a:solidFill>
                  <a:srgbClr val="927E7E"/>
                </a:solidFill>
              </a:rPr>
              <a:t>He sends out “other” servants</a:t>
            </a:r>
          </a:p>
          <a:p>
            <a:pPr lvl="2"/>
            <a:r>
              <a:rPr lang="en-US" dirty="0">
                <a:solidFill>
                  <a:srgbClr val="927E7E"/>
                </a:solidFill>
              </a:rPr>
              <a:t>This time he tells them exactly what to say</a:t>
            </a:r>
          </a:p>
          <a:p>
            <a:pPr lvl="2"/>
            <a:r>
              <a:rPr lang="en-US" i="1" dirty="0"/>
              <a:t>Explain clearly how important this is to me</a:t>
            </a:r>
          </a:p>
          <a:p>
            <a:pPr lvl="2"/>
            <a:endParaRPr lang="en-US" dirty="0"/>
          </a:p>
          <a:p>
            <a:pPr lvl="2"/>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solidFill>
                  <a:srgbClr val="927E7E"/>
                </a:solidFill>
              </a:rPr>
              <a:t>Again, he sent out other servants, saying, ‘</a:t>
            </a:r>
            <a:r>
              <a:rPr lang="en-US" i="1" dirty="0">
                <a:solidFill>
                  <a:schemeClr val="accent4">
                    <a:lumMod val="60000"/>
                    <a:lumOff val="40000"/>
                  </a:schemeClr>
                </a:solidFill>
              </a:rPr>
              <a:t>Tell those who are invited</a:t>
            </a:r>
            <a:r>
              <a:rPr lang="en-US" i="1" dirty="0">
                <a:solidFill>
                  <a:srgbClr val="927E7E"/>
                </a:solidFill>
              </a:rPr>
              <a:t>, “</a:t>
            </a:r>
            <a:r>
              <a:rPr lang="en-US" i="1" dirty="0">
                <a:solidFill>
                  <a:schemeClr val="accent4">
                    <a:lumMod val="60000"/>
                    <a:lumOff val="40000"/>
                  </a:schemeClr>
                </a:solidFill>
              </a:rPr>
              <a:t>See, I have </a:t>
            </a:r>
            <a:r>
              <a:rPr lang="en-US" i="1" dirty="0">
                <a:solidFill>
                  <a:srgbClr val="927E7E"/>
                </a:solidFill>
              </a:rPr>
              <a:t>prepared</a:t>
            </a:r>
            <a:r>
              <a:rPr lang="en-US" i="1" dirty="0">
                <a:solidFill>
                  <a:schemeClr val="accent4">
                    <a:lumMod val="60000"/>
                    <a:lumOff val="40000"/>
                  </a:schemeClr>
                </a:solidFill>
              </a:rPr>
              <a:t> my</a:t>
            </a:r>
            <a:r>
              <a:rPr lang="en-US" i="1" dirty="0">
                <a:solidFill>
                  <a:srgbClr val="927E7E"/>
                </a:solidFill>
              </a:rPr>
              <a:t> dinner; </a:t>
            </a:r>
            <a:r>
              <a:rPr lang="en-US" i="1" dirty="0">
                <a:solidFill>
                  <a:schemeClr val="accent4">
                    <a:lumMod val="60000"/>
                    <a:lumOff val="40000"/>
                  </a:schemeClr>
                </a:solidFill>
              </a:rPr>
              <a:t>my</a:t>
            </a:r>
            <a:r>
              <a:rPr lang="en-US" i="1" dirty="0">
                <a:solidFill>
                  <a:srgbClr val="927E7E"/>
                </a:solidFill>
              </a:rPr>
              <a:t> oxen and fatted cattle are killed, and all things are ready. Come to the wedding.” ’</a:t>
            </a:r>
            <a:r>
              <a:rPr lang="en-US" dirty="0">
                <a:solidFill>
                  <a:srgbClr val="927E7E"/>
                </a:solidFill>
              </a:rPr>
              <a:t> Mt 22:4 </a:t>
            </a:r>
          </a:p>
          <a:p>
            <a:endParaRPr lang="en-US" dirty="0"/>
          </a:p>
          <a:p>
            <a:endParaRPr lang="en-US" dirty="0"/>
          </a:p>
        </p:txBody>
      </p:sp>
    </p:spTree>
    <p:extLst>
      <p:ext uri="{BB962C8B-B14F-4D97-AF65-F5344CB8AC3E}">
        <p14:creationId xmlns:p14="http://schemas.microsoft.com/office/powerpoint/2010/main" val="7790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solidFill>
                  <a:srgbClr val="927E7E"/>
                </a:solidFill>
              </a:rPr>
              <a:t>In the parable of the Wedding Feast</a:t>
            </a:r>
          </a:p>
          <a:p>
            <a:r>
              <a:rPr lang="en-US" dirty="0">
                <a:solidFill>
                  <a:srgbClr val="927E7E"/>
                </a:solidFill>
              </a:rPr>
              <a:t>Notice the kind heart of the king</a:t>
            </a:r>
          </a:p>
          <a:p>
            <a:pPr lvl="1"/>
            <a:r>
              <a:rPr lang="en-US" dirty="0">
                <a:solidFill>
                  <a:srgbClr val="927E7E"/>
                </a:solidFill>
              </a:rPr>
              <a:t>He did not jump to the conclusion that the citizens did not care or were bad</a:t>
            </a:r>
          </a:p>
          <a:p>
            <a:pPr lvl="1"/>
            <a:r>
              <a:rPr lang="en-US" dirty="0">
                <a:solidFill>
                  <a:srgbClr val="927E7E"/>
                </a:solidFill>
              </a:rPr>
              <a:t>He sends out “other” servants</a:t>
            </a:r>
          </a:p>
          <a:p>
            <a:pPr lvl="2"/>
            <a:r>
              <a:rPr lang="en-US" dirty="0">
                <a:solidFill>
                  <a:srgbClr val="927E7E"/>
                </a:solidFill>
              </a:rPr>
              <a:t>This time he tells them exactly what to say</a:t>
            </a:r>
          </a:p>
          <a:p>
            <a:pPr lvl="2"/>
            <a:r>
              <a:rPr lang="en-US" i="1" dirty="0">
                <a:solidFill>
                  <a:srgbClr val="927E7E"/>
                </a:solidFill>
              </a:rPr>
              <a:t>Explain clearly how important this is to me</a:t>
            </a:r>
          </a:p>
          <a:p>
            <a:pPr lvl="2"/>
            <a:r>
              <a:rPr lang="en-US" i="1" dirty="0"/>
              <a:t>Explain that I have not spared any expense</a:t>
            </a:r>
          </a:p>
          <a:p>
            <a:pPr lvl="2"/>
            <a:endParaRPr lang="en-US" dirty="0"/>
          </a:p>
          <a:p>
            <a:pPr lvl="2"/>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solidFill>
                  <a:srgbClr val="927E7E"/>
                </a:solidFill>
              </a:rPr>
              <a:t>Again, he sent out other servants, saying, ‘Tell those who are invited, “See, </a:t>
            </a:r>
            <a:r>
              <a:rPr lang="en-US" i="1" dirty="0">
                <a:solidFill>
                  <a:schemeClr val="accent4">
                    <a:lumMod val="60000"/>
                    <a:lumOff val="40000"/>
                  </a:schemeClr>
                </a:solidFill>
              </a:rPr>
              <a:t>I have prepared my dinner</a:t>
            </a:r>
            <a:r>
              <a:rPr lang="en-US" i="1" dirty="0">
                <a:solidFill>
                  <a:srgbClr val="927E7E"/>
                </a:solidFill>
              </a:rPr>
              <a:t>; </a:t>
            </a:r>
            <a:r>
              <a:rPr lang="en-US" i="1" dirty="0">
                <a:solidFill>
                  <a:schemeClr val="accent4">
                    <a:lumMod val="60000"/>
                    <a:lumOff val="40000"/>
                  </a:schemeClr>
                </a:solidFill>
              </a:rPr>
              <a:t>my oxen and fatted cattle are killed</a:t>
            </a:r>
            <a:r>
              <a:rPr lang="en-US" i="1" dirty="0">
                <a:solidFill>
                  <a:srgbClr val="927E7E"/>
                </a:solidFill>
              </a:rPr>
              <a:t>, and all things are ready. Come to the wedding.” ’</a:t>
            </a:r>
            <a:r>
              <a:rPr lang="en-US" dirty="0">
                <a:solidFill>
                  <a:srgbClr val="927E7E"/>
                </a:solidFill>
              </a:rPr>
              <a:t> Mt 22:4 </a:t>
            </a:r>
          </a:p>
          <a:p>
            <a:endParaRPr lang="en-US" dirty="0"/>
          </a:p>
          <a:p>
            <a:endParaRPr lang="en-US" dirty="0"/>
          </a:p>
        </p:txBody>
      </p:sp>
    </p:spTree>
    <p:extLst>
      <p:ext uri="{BB962C8B-B14F-4D97-AF65-F5344CB8AC3E}">
        <p14:creationId xmlns:p14="http://schemas.microsoft.com/office/powerpoint/2010/main" val="156231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6" end="6"/>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solidFill>
                  <a:srgbClr val="927E7E"/>
                </a:solidFill>
              </a:rPr>
              <a:t>In the parable of the Wedding Feast</a:t>
            </a:r>
          </a:p>
          <a:p>
            <a:r>
              <a:rPr lang="en-US" dirty="0">
                <a:solidFill>
                  <a:srgbClr val="927E7E"/>
                </a:solidFill>
              </a:rPr>
              <a:t>Notice the kind heart of the king</a:t>
            </a:r>
          </a:p>
          <a:p>
            <a:pPr lvl="1"/>
            <a:r>
              <a:rPr lang="en-US" dirty="0">
                <a:solidFill>
                  <a:srgbClr val="927E7E"/>
                </a:solidFill>
              </a:rPr>
              <a:t>He did not jump to the conclusion that the citizens did not care or were bad</a:t>
            </a:r>
          </a:p>
          <a:p>
            <a:pPr lvl="1"/>
            <a:r>
              <a:rPr lang="en-US" dirty="0">
                <a:solidFill>
                  <a:srgbClr val="927E7E"/>
                </a:solidFill>
              </a:rPr>
              <a:t>He sends out “other” servants</a:t>
            </a:r>
          </a:p>
          <a:p>
            <a:pPr lvl="2"/>
            <a:r>
              <a:rPr lang="en-US" dirty="0">
                <a:solidFill>
                  <a:srgbClr val="927E7E"/>
                </a:solidFill>
              </a:rPr>
              <a:t>This time he tells them exactly what to say</a:t>
            </a:r>
          </a:p>
          <a:p>
            <a:pPr lvl="2"/>
            <a:r>
              <a:rPr lang="en-US" i="1" dirty="0">
                <a:solidFill>
                  <a:srgbClr val="927E7E"/>
                </a:solidFill>
              </a:rPr>
              <a:t>Explain clearly how important this is to me</a:t>
            </a:r>
          </a:p>
          <a:p>
            <a:pPr lvl="2"/>
            <a:r>
              <a:rPr lang="en-US" i="1" dirty="0">
                <a:solidFill>
                  <a:srgbClr val="927E7E"/>
                </a:solidFill>
              </a:rPr>
              <a:t>Explain that I have not spared any expense</a:t>
            </a:r>
          </a:p>
          <a:p>
            <a:pPr lvl="2"/>
            <a:r>
              <a:rPr lang="en-US" i="1" dirty="0"/>
              <a:t>Convey the importance and the urgency</a:t>
            </a:r>
          </a:p>
          <a:p>
            <a:pPr lvl="2"/>
            <a:endParaRPr lang="en-US" dirty="0"/>
          </a:p>
          <a:p>
            <a:pPr lvl="2"/>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lnSpcReduction="10000"/>
          </a:bodyPr>
          <a:lstStyle/>
          <a:p>
            <a:r>
              <a:rPr lang="en-US" i="1" dirty="0">
                <a:solidFill>
                  <a:srgbClr val="927E7E"/>
                </a:solidFill>
              </a:rPr>
              <a:t>Again, he sent out other servants, saying, ‘Tell those who are invited, “See, I have prepared my dinner; my oxen and fatted cattle are killed, and </a:t>
            </a:r>
            <a:r>
              <a:rPr lang="en-US" i="1" dirty="0">
                <a:solidFill>
                  <a:schemeClr val="accent4">
                    <a:lumMod val="60000"/>
                    <a:lumOff val="40000"/>
                  </a:schemeClr>
                </a:solidFill>
              </a:rPr>
              <a:t>all things are ready</a:t>
            </a:r>
            <a:r>
              <a:rPr lang="en-US" i="1" dirty="0">
                <a:solidFill>
                  <a:srgbClr val="927E7E"/>
                </a:solidFill>
              </a:rPr>
              <a:t>. </a:t>
            </a:r>
            <a:r>
              <a:rPr lang="en-US" i="1" dirty="0">
                <a:solidFill>
                  <a:schemeClr val="accent4">
                    <a:lumMod val="60000"/>
                    <a:lumOff val="40000"/>
                  </a:schemeClr>
                </a:solidFill>
              </a:rPr>
              <a:t>Come to the wedding</a:t>
            </a:r>
            <a:r>
              <a:rPr lang="en-US" i="1" dirty="0">
                <a:solidFill>
                  <a:srgbClr val="FFC000"/>
                </a:solidFill>
              </a:rPr>
              <a:t>.</a:t>
            </a:r>
            <a:r>
              <a:rPr lang="en-US" i="1" dirty="0">
                <a:solidFill>
                  <a:srgbClr val="927E7E"/>
                </a:solidFill>
              </a:rPr>
              <a:t>” ’</a:t>
            </a:r>
            <a:r>
              <a:rPr lang="en-US" dirty="0">
                <a:solidFill>
                  <a:srgbClr val="927E7E"/>
                </a:solidFill>
              </a:rPr>
              <a:t> Mt 22:4 </a:t>
            </a:r>
          </a:p>
          <a:p>
            <a:r>
              <a:rPr lang="en-US" dirty="0"/>
              <a:t>Application to us</a:t>
            </a:r>
          </a:p>
          <a:p>
            <a:pPr lvl="1"/>
            <a:r>
              <a:rPr lang="en-US" dirty="0"/>
              <a:t>To be chosen to enter fellowship with the King and His Son is to enter the kingdom of heaven</a:t>
            </a:r>
          </a:p>
          <a:p>
            <a:pPr lvl="1"/>
            <a:r>
              <a:rPr lang="en-US" dirty="0"/>
              <a:t>No expense was spared – Christ shed His blood so people can enter</a:t>
            </a:r>
          </a:p>
          <a:p>
            <a:pPr lvl="1"/>
            <a:r>
              <a:rPr lang="en-US" dirty="0"/>
              <a:t>It is not simply take it or leave it</a:t>
            </a:r>
          </a:p>
          <a:p>
            <a:r>
              <a:rPr lang="en-US" i="1" dirty="0"/>
              <a:t>Knowing, therefore, the terror of the Lord, we persuade men…</a:t>
            </a:r>
            <a:r>
              <a:rPr lang="en-US" dirty="0"/>
              <a:t> 					2 Co 5:11 </a:t>
            </a:r>
          </a:p>
          <a:p>
            <a:endParaRPr lang="en-US" dirty="0">
              <a:solidFill>
                <a:srgbClr val="927E7E"/>
              </a:solidFill>
            </a:endParaRPr>
          </a:p>
          <a:p>
            <a:endParaRPr lang="en-US" dirty="0"/>
          </a:p>
          <a:p>
            <a:endParaRPr lang="en-US" dirty="0"/>
          </a:p>
        </p:txBody>
      </p:sp>
    </p:spTree>
    <p:extLst>
      <p:ext uri="{BB962C8B-B14F-4D97-AF65-F5344CB8AC3E}">
        <p14:creationId xmlns:p14="http://schemas.microsoft.com/office/powerpoint/2010/main" val="406243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27E7E"/>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27E7E"/>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27E7E"/>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lvl="0"/>
            <a:r>
              <a:rPr lang="en-US" dirty="0">
                <a:solidFill>
                  <a:prstClr val="white"/>
                </a:solidFill>
              </a:rPr>
              <a:t>The citizen’s attitude of pride against the king and his son becomes unmistakable</a:t>
            </a:r>
          </a:p>
          <a:p>
            <a:r>
              <a:rPr lang="en-US" dirty="0"/>
              <a:t>These citizens purposely sent a message to offend the king</a:t>
            </a:r>
            <a:endParaRPr lang="en-US" dirty="0">
              <a:solidFill>
                <a:prstClr val="white"/>
              </a:solidFill>
            </a:endParaRPr>
          </a:p>
          <a:p>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solidFill>
                  <a:srgbClr val="FFC000"/>
                </a:solidFill>
              </a:rPr>
              <a:t>But they made light of it </a:t>
            </a:r>
            <a:r>
              <a:rPr lang="en-US" i="1" dirty="0"/>
              <a:t>and went their ways, one to his own farm, another to his business. And the rest seized his servants, treated them spitefully, and killed them.</a:t>
            </a:r>
            <a:r>
              <a:rPr lang="en-US" dirty="0"/>
              <a:t> 				Mt 22:5–6</a:t>
            </a:r>
          </a:p>
          <a:p>
            <a:endParaRPr lang="en-US" dirty="0"/>
          </a:p>
        </p:txBody>
      </p:sp>
    </p:spTree>
    <p:extLst>
      <p:ext uri="{BB962C8B-B14F-4D97-AF65-F5344CB8AC3E}">
        <p14:creationId xmlns:p14="http://schemas.microsoft.com/office/powerpoint/2010/main" val="78432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r>
              <a:rPr lang="en-US" dirty="0">
                <a:solidFill>
                  <a:srgbClr val="927E7E"/>
                </a:solidFill>
              </a:rPr>
              <a:t>The citizen’s attitude toward the king and his son becomes unmistakable </a:t>
            </a:r>
          </a:p>
          <a:p>
            <a:endParaRPr lang="en-US" dirty="0">
              <a:solidFill>
                <a:srgbClr val="927E7E"/>
              </a:solidFill>
            </a:endParaRPr>
          </a:p>
          <a:p>
            <a:r>
              <a:rPr lang="en-US" dirty="0"/>
              <a:t>They were proud and arrogant</a:t>
            </a:r>
          </a:p>
          <a:p>
            <a:pPr lvl="1"/>
            <a:r>
              <a:rPr lang="en-US" dirty="0"/>
              <a:t>“</a:t>
            </a:r>
            <a:r>
              <a:rPr lang="en-US" dirty="0">
                <a:solidFill>
                  <a:srgbClr val="FFC000"/>
                </a:solidFill>
              </a:rPr>
              <a:t>his own </a:t>
            </a:r>
            <a:r>
              <a:rPr lang="en-US" dirty="0"/>
              <a:t>farm”</a:t>
            </a:r>
          </a:p>
          <a:p>
            <a:pPr lvl="1"/>
            <a:r>
              <a:rPr lang="en-US" dirty="0"/>
              <a:t>“</a:t>
            </a:r>
            <a:r>
              <a:rPr lang="en-US" dirty="0">
                <a:solidFill>
                  <a:srgbClr val="FFC000"/>
                </a:solidFill>
              </a:rPr>
              <a:t>his</a:t>
            </a:r>
            <a:r>
              <a:rPr lang="en-US" dirty="0"/>
              <a:t> business”</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t>But they made light of it </a:t>
            </a:r>
            <a:r>
              <a:rPr lang="en-US" i="1" dirty="0">
                <a:solidFill>
                  <a:srgbClr val="FFC000"/>
                </a:solidFill>
              </a:rPr>
              <a:t>and went their ways, one to his own farm, another to his business</a:t>
            </a:r>
            <a:r>
              <a:rPr lang="en-US" i="1" dirty="0"/>
              <a:t>. And the rest seized his servants, treated them spitefully, and killed them.</a:t>
            </a:r>
            <a:r>
              <a:rPr lang="en-US" dirty="0"/>
              <a:t> 				Mt 22:5–6</a:t>
            </a:r>
          </a:p>
          <a:p>
            <a:endParaRPr lang="en-US" dirty="0"/>
          </a:p>
        </p:txBody>
      </p:sp>
    </p:spTree>
    <p:extLst>
      <p:ext uri="{BB962C8B-B14F-4D97-AF65-F5344CB8AC3E}">
        <p14:creationId xmlns:p14="http://schemas.microsoft.com/office/powerpoint/2010/main" val="298915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r>
              <a:rPr lang="en-US" dirty="0">
                <a:solidFill>
                  <a:srgbClr val="927E7E"/>
                </a:solidFill>
              </a:rPr>
              <a:t>Instead of showing honor they purposely send a message of insult</a:t>
            </a:r>
          </a:p>
          <a:p>
            <a:r>
              <a:rPr lang="en-US" dirty="0">
                <a:solidFill>
                  <a:srgbClr val="927E7E"/>
                </a:solidFill>
              </a:rPr>
              <a:t>Instead of gratitude for the opportunity to have freedom and prosperity, they are proud and arrogant</a:t>
            </a:r>
          </a:p>
          <a:p>
            <a:r>
              <a:rPr lang="en-US" dirty="0"/>
              <a:t>Instead of simply sending a message of rejection to the king, they show hatred and hostility toward the king’s servants</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t>But they made light of it and went their ways, one to his own farm, another to his business. </a:t>
            </a:r>
            <a:r>
              <a:rPr lang="en-US" i="1" dirty="0">
                <a:solidFill>
                  <a:srgbClr val="FFC000"/>
                </a:solidFill>
              </a:rPr>
              <a:t>And the rest seized his servants, treated them spitefully, and killed them.</a:t>
            </a:r>
            <a:r>
              <a:rPr lang="en-US" dirty="0">
                <a:solidFill>
                  <a:srgbClr val="FFC000"/>
                </a:solidFill>
              </a:rPr>
              <a:t> </a:t>
            </a:r>
            <a:r>
              <a:rPr lang="en-US" dirty="0"/>
              <a:t>				Mt 22:5–6</a:t>
            </a:r>
          </a:p>
          <a:p>
            <a:endParaRPr lang="en-US" dirty="0"/>
          </a:p>
        </p:txBody>
      </p:sp>
    </p:spTree>
    <p:extLst>
      <p:ext uri="{BB962C8B-B14F-4D97-AF65-F5344CB8AC3E}">
        <p14:creationId xmlns:p14="http://schemas.microsoft.com/office/powerpoint/2010/main" val="172630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r>
              <a:rPr lang="en-US" dirty="0"/>
              <a:t>Notice that the king gets the message</a:t>
            </a:r>
          </a:p>
          <a:p>
            <a:r>
              <a:rPr lang="en-US" dirty="0"/>
              <a:t>Notice the king’s response to those who hurt his faithful and good servants</a:t>
            </a:r>
          </a:p>
          <a:p>
            <a:r>
              <a:rPr lang="en-US" dirty="0"/>
              <a:t>There will be a judgment for all who reject the message of God’s servants</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pPr lvl="0"/>
            <a:r>
              <a:rPr lang="en-US" i="1" dirty="0"/>
              <a:t>But when the king heard about it, </a:t>
            </a:r>
            <a:r>
              <a:rPr lang="en-US" i="1" dirty="0">
                <a:solidFill>
                  <a:srgbClr val="FFC000"/>
                </a:solidFill>
              </a:rPr>
              <a:t>he was furious</a:t>
            </a:r>
            <a:r>
              <a:rPr lang="en-US" i="1" dirty="0"/>
              <a:t>. 		</a:t>
            </a:r>
            <a:r>
              <a:rPr lang="en-US" dirty="0">
                <a:solidFill>
                  <a:prstClr val="white"/>
                </a:solidFill>
              </a:rPr>
              <a:t>Mt 22:7a</a:t>
            </a:r>
          </a:p>
          <a:p>
            <a:r>
              <a:rPr lang="en-US" i="1" dirty="0"/>
              <a:t>And he </a:t>
            </a:r>
            <a:r>
              <a:rPr lang="en-US" i="1" dirty="0">
                <a:solidFill>
                  <a:srgbClr val="FFC000"/>
                </a:solidFill>
              </a:rPr>
              <a:t>sent out his armies</a:t>
            </a:r>
            <a:r>
              <a:rPr lang="en-US" i="1" dirty="0"/>
              <a:t>, </a:t>
            </a:r>
            <a:r>
              <a:rPr lang="en-US" i="1" dirty="0">
                <a:solidFill>
                  <a:srgbClr val="FFC000"/>
                </a:solidFill>
              </a:rPr>
              <a:t>destroyed those murderers</a:t>
            </a:r>
            <a:r>
              <a:rPr lang="en-US" i="1" dirty="0"/>
              <a:t>, and </a:t>
            </a:r>
            <a:r>
              <a:rPr lang="en-US" i="1" dirty="0">
                <a:solidFill>
                  <a:srgbClr val="FFC000"/>
                </a:solidFill>
              </a:rPr>
              <a:t>burned up their city</a:t>
            </a:r>
            <a:r>
              <a:rPr lang="en-US" i="1" dirty="0"/>
              <a:t>.</a:t>
            </a:r>
            <a:r>
              <a:rPr lang="en-US" dirty="0"/>
              <a:t> 						Mt 22:7b</a:t>
            </a:r>
          </a:p>
          <a:p>
            <a:r>
              <a:rPr lang="en-US" i="1" dirty="0"/>
              <a:t>…it is a righteous thing with God to repay with tribulation those who trouble you</a:t>
            </a:r>
            <a:r>
              <a:rPr lang="en-US" dirty="0"/>
              <a:t>…</a:t>
            </a:r>
            <a:r>
              <a:rPr lang="en-US" dirty="0">
                <a:solidFill>
                  <a:prstClr val="white"/>
                </a:solidFill>
              </a:rPr>
              <a:t> 		2 Th 1:6 </a:t>
            </a:r>
            <a:endParaRPr lang="en-US" dirty="0"/>
          </a:p>
          <a:p>
            <a:r>
              <a:rPr lang="en-US" i="1" dirty="0"/>
              <a:t>in flaming fire taking vengeance on those who do not know God, and on those who do not obey the gospel of our Lord Jesus Christ.</a:t>
            </a:r>
            <a:r>
              <a:rPr lang="en-US" dirty="0"/>
              <a:t> 				2 Th 1:8 </a:t>
            </a:r>
          </a:p>
          <a:p>
            <a:endParaRPr lang="en-US" dirty="0"/>
          </a:p>
          <a:p>
            <a:endParaRPr lang="en-US" dirty="0"/>
          </a:p>
        </p:txBody>
      </p:sp>
    </p:spTree>
    <p:extLst>
      <p:ext uri="{BB962C8B-B14F-4D97-AF65-F5344CB8AC3E}">
        <p14:creationId xmlns:p14="http://schemas.microsoft.com/office/powerpoint/2010/main" val="296935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r>
              <a:rPr lang="en-US" dirty="0">
                <a:solidFill>
                  <a:srgbClr val="927E7E"/>
                </a:solidFill>
              </a:rPr>
              <a:t>Notice the king’s response to those who hurt his faithful and good servants</a:t>
            </a:r>
          </a:p>
          <a:p>
            <a:r>
              <a:rPr lang="en-US" dirty="0"/>
              <a:t>There will be a judgment for all who have rejected God’s message</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a:xfrm>
            <a:off x="6172200" y="285750"/>
            <a:ext cx="5581650" cy="6572250"/>
          </a:xfrm>
        </p:spPr>
        <p:txBody>
          <a:bodyPr>
            <a:normAutofit/>
          </a:bodyPr>
          <a:lstStyle/>
          <a:p>
            <a:pPr marL="0" indent="0">
              <a:buNone/>
            </a:pPr>
            <a:endParaRPr lang="en-US" dirty="0"/>
          </a:p>
          <a:p>
            <a:r>
              <a:rPr lang="en-US" i="1" dirty="0"/>
              <a:t>Jesus answered and said to him, “Most assuredly, I say to you, </a:t>
            </a:r>
            <a:r>
              <a:rPr lang="en-US" i="1" dirty="0">
                <a:solidFill>
                  <a:schemeClr val="accent4">
                    <a:lumMod val="60000"/>
                    <a:lumOff val="40000"/>
                  </a:schemeClr>
                </a:solidFill>
              </a:rPr>
              <a:t>unless one is born again, he cannot see the kingdom of God</a:t>
            </a:r>
            <a:r>
              <a:rPr lang="en-US" i="1" dirty="0"/>
              <a:t>.”</a:t>
            </a:r>
            <a:r>
              <a:rPr lang="en-US" dirty="0"/>
              <a:t> Jn 3:3 </a:t>
            </a:r>
          </a:p>
          <a:p>
            <a:r>
              <a:rPr lang="en-US" i="1" dirty="0">
                <a:solidFill>
                  <a:schemeClr val="accent4">
                    <a:lumMod val="60000"/>
                    <a:lumOff val="40000"/>
                  </a:schemeClr>
                </a:solidFill>
              </a:rPr>
              <a:t>And anyone not found written </a:t>
            </a:r>
            <a:r>
              <a:rPr lang="en-US" i="1" dirty="0"/>
              <a:t>in the Book of Life was cast into the lake of fire.</a:t>
            </a:r>
            <a:r>
              <a:rPr lang="en-US" dirty="0"/>
              <a:t> 				Re 20:15 </a:t>
            </a:r>
          </a:p>
          <a:p>
            <a:endParaRPr lang="en-US" dirty="0"/>
          </a:p>
          <a:p>
            <a:endParaRPr lang="en-US" dirty="0"/>
          </a:p>
          <a:p>
            <a:endParaRPr lang="en-US" dirty="0"/>
          </a:p>
        </p:txBody>
      </p:sp>
    </p:spTree>
    <p:extLst>
      <p:ext uri="{BB962C8B-B14F-4D97-AF65-F5344CB8AC3E}">
        <p14:creationId xmlns:p14="http://schemas.microsoft.com/office/powerpoint/2010/main" val="286577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27E7E"/>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r>
              <a:rPr lang="en-US" dirty="0"/>
              <a:t>Notice the king’s heart to honor his son</a:t>
            </a:r>
          </a:p>
          <a:p>
            <a:pPr lvl="1"/>
            <a:r>
              <a:rPr lang="en-US" dirty="0"/>
              <a:t>He opens the invitation to all who would come</a:t>
            </a:r>
          </a:p>
          <a:p>
            <a:pPr lvl="1"/>
            <a:r>
              <a:rPr lang="en-US" dirty="0"/>
              <a:t>God wants the kingdom of His dear Son </a:t>
            </a:r>
            <a:r>
              <a:rPr lang="en-US" dirty="0">
                <a:solidFill>
                  <a:schemeClr val="accent4">
                    <a:lumMod val="60000"/>
                    <a:lumOff val="40000"/>
                  </a:schemeClr>
                </a:solidFill>
              </a:rPr>
              <a:t>filled with guests</a:t>
            </a:r>
          </a:p>
          <a:p>
            <a:pPr lvl="1"/>
            <a:endParaRPr lang="en-US" dirty="0"/>
          </a:p>
          <a:p>
            <a:pPr lvl="1">
              <a:buFont typeface="Wingdings" panose="05000000000000000000" pitchFamily="2" charset="2"/>
              <a:buChar char="Ø"/>
            </a:pPr>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a:xfrm>
            <a:off x="6172200" y="285750"/>
            <a:ext cx="5581650" cy="6572250"/>
          </a:xfrm>
        </p:spPr>
        <p:txBody>
          <a:bodyPr>
            <a:normAutofit/>
          </a:bodyPr>
          <a:lstStyle/>
          <a:p>
            <a:r>
              <a:rPr lang="en-US" i="1" dirty="0"/>
              <a:t>Then he said to his servants, ‘The wedding is ready, but those who were invited were not worthy. Therefore go into the highways, and </a:t>
            </a:r>
            <a:r>
              <a:rPr lang="en-US" i="1" dirty="0">
                <a:solidFill>
                  <a:schemeClr val="accent4">
                    <a:lumMod val="60000"/>
                    <a:lumOff val="40000"/>
                  </a:schemeClr>
                </a:solidFill>
              </a:rPr>
              <a:t>as many as you find, invite </a:t>
            </a:r>
            <a:r>
              <a:rPr lang="en-US" i="1" dirty="0"/>
              <a:t>to the wedding.’</a:t>
            </a:r>
            <a:r>
              <a:rPr lang="en-US" dirty="0"/>
              <a:t> 		Mt 22:8–9</a:t>
            </a:r>
          </a:p>
          <a:p>
            <a:r>
              <a:rPr lang="en-US" i="1" dirty="0"/>
              <a:t>So those servants went out into the highways and </a:t>
            </a:r>
            <a:r>
              <a:rPr lang="en-US" i="1" dirty="0">
                <a:solidFill>
                  <a:schemeClr val="accent4">
                    <a:lumMod val="60000"/>
                    <a:lumOff val="40000"/>
                  </a:schemeClr>
                </a:solidFill>
              </a:rPr>
              <a:t>gathered</a:t>
            </a:r>
            <a:r>
              <a:rPr lang="en-US" i="1" dirty="0"/>
              <a:t> together </a:t>
            </a:r>
            <a:r>
              <a:rPr lang="en-US" i="1" dirty="0">
                <a:solidFill>
                  <a:schemeClr val="accent4">
                    <a:lumMod val="60000"/>
                    <a:lumOff val="40000"/>
                  </a:schemeClr>
                </a:solidFill>
              </a:rPr>
              <a:t>all whom they found, both bad and good</a:t>
            </a:r>
            <a:r>
              <a:rPr lang="en-US" i="1" dirty="0"/>
              <a:t>. And the </a:t>
            </a:r>
            <a:r>
              <a:rPr lang="en-US" i="1" dirty="0">
                <a:solidFill>
                  <a:schemeClr val="accent4">
                    <a:lumMod val="60000"/>
                    <a:lumOff val="40000"/>
                  </a:schemeClr>
                </a:solidFill>
              </a:rPr>
              <a:t>wedding hall was filled with guests</a:t>
            </a:r>
            <a:r>
              <a:rPr lang="en-US" i="1" dirty="0"/>
              <a:t>.</a:t>
            </a:r>
            <a:r>
              <a:rPr lang="en-US" dirty="0"/>
              <a:t> 	Mt 22:10</a:t>
            </a:r>
          </a:p>
          <a:p>
            <a:r>
              <a:rPr lang="en-US" i="1" dirty="0"/>
              <a:t>For whom He foreknew, He also predestined to be conformed to the image of His Son, that </a:t>
            </a:r>
            <a:r>
              <a:rPr lang="en-US" i="1" dirty="0">
                <a:solidFill>
                  <a:schemeClr val="accent4">
                    <a:lumMod val="60000"/>
                    <a:lumOff val="40000"/>
                  </a:schemeClr>
                </a:solidFill>
              </a:rPr>
              <a:t>He might be the firstborn among many brethren.</a:t>
            </a:r>
            <a:r>
              <a:rPr lang="en-US" dirty="0">
                <a:solidFill>
                  <a:schemeClr val="accent4">
                    <a:lumMod val="60000"/>
                    <a:lumOff val="40000"/>
                  </a:schemeClr>
                </a:solidFill>
              </a:rPr>
              <a:t> 		</a:t>
            </a:r>
            <a:r>
              <a:rPr lang="en-US" dirty="0"/>
              <a:t>	Ro 8:29 </a:t>
            </a:r>
          </a:p>
        </p:txBody>
      </p:sp>
    </p:spTree>
    <p:extLst>
      <p:ext uri="{BB962C8B-B14F-4D97-AF65-F5344CB8AC3E}">
        <p14:creationId xmlns:p14="http://schemas.microsoft.com/office/powerpoint/2010/main" val="127267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22CEED-63DB-44D0-B2F1-4523EF6ADAAC}"/>
              </a:ext>
            </a:extLst>
          </p:cNvPr>
          <p:cNvPicPr>
            <a:picLocks noChangeAspect="1"/>
          </p:cNvPicPr>
          <p:nvPr/>
        </p:nvPicPr>
        <p:blipFill rotWithShape="1">
          <a:blip r:embed="rId2"/>
          <a:srcRect b="14811"/>
          <a:stretch/>
        </p:blipFill>
        <p:spPr>
          <a:xfrm>
            <a:off x="0" y="0"/>
            <a:ext cx="12192000" cy="6858000"/>
          </a:xfrm>
          <a:prstGeom prst="rect">
            <a:avLst/>
          </a:prstGeom>
        </p:spPr>
      </p:pic>
      <p:sp>
        <p:nvSpPr>
          <p:cNvPr id="6" name="TextBox 5">
            <a:extLst>
              <a:ext uri="{FF2B5EF4-FFF2-40B4-BE49-F238E27FC236}">
                <a16:creationId xmlns:a16="http://schemas.microsoft.com/office/drawing/2014/main" id="{9C19DFD6-EBD2-4265-85D4-F6987F13E0B7}"/>
              </a:ext>
            </a:extLst>
          </p:cNvPr>
          <p:cNvSpPr txBox="1"/>
          <p:nvPr/>
        </p:nvSpPr>
        <p:spPr>
          <a:xfrm>
            <a:off x="290350" y="4286467"/>
            <a:ext cx="3367251" cy="1200329"/>
          </a:xfrm>
          <a:prstGeom prst="rect">
            <a:avLst/>
          </a:prstGeom>
          <a:solidFill>
            <a:srgbClr val="F5D1B5"/>
          </a:solidFill>
        </p:spPr>
        <p:txBody>
          <a:bodyPr wrap="square" rtlCol="0">
            <a:spAutoFit/>
          </a:bodyPr>
          <a:lstStyle/>
          <a:p>
            <a:pPr algn="ctr"/>
            <a:r>
              <a:rPr lang="en-US" sz="3600" dirty="0"/>
              <a:t>Part 3</a:t>
            </a:r>
          </a:p>
          <a:p>
            <a:pPr algn="ctr"/>
            <a:r>
              <a:rPr lang="en-US" sz="3600" dirty="0"/>
              <a:t>Danger of Pride</a:t>
            </a:r>
            <a:endParaRPr lang="en-US" sz="2500" dirty="0"/>
          </a:p>
        </p:txBody>
      </p:sp>
    </p:spTree>
    <p:extLst>
      <p:ext uri="{BB962C8B-B14F-4D97-AF65-F5344CB8AC3E}">
        <p14:creationId xmlns:p14="http://schemas.microsoft.com/office/powerpoint/2010/main" val="246766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6CDCB61-1D43-48C2-A240-21D2B0B0A30A}"/>
              </a:ext>
            </a:extLst>
          </p:cNvPr>
          <p:cNvSpPr>
            <a:spLocks noGrp="1"/>
          </p:cNvSpPr>
          <p:nvPr>
            <p:ph sz="half" idx="1"/>
          </p:nvPr>
        </p:nvSpPr>
        <p:spPr>
          <a:xfrm>
            <a:off x="438150" y="387275"/>
            <a:ext cx="2609850" cy="5789688"/>
          </a:xfrm>
        </p:spPr>
        <p:txBody>
          <a:bodyPr>
            <a:normAutofit/>
          </a:bodyPr>
          <a:lstStyle/>
          <a:p>
            <a:pPr marL="0" indent="0" algn="ctr">
              <a:buNone/>
            </a:pPr>
            <a:r>
              <a:rPr lang="en-US" sz="4000" dirty="0"/>
              <a:t>“By the Rivers of Babylon” </a:t>
            </a:r>
          </a:p>
          <a:p>
            <a:pPr marL="0" indent="0" algn="ctr">
              <a:buNone/>
            </a:pPr>
            <a:r>
              <a:rPr lang="en-US" dirty="0"/>
              <a:t>Psalm 137 </a:t>
            </a:r>
          </a:p>
        </p:txBody>
      </p:sp>
      <p:sp>
        <p:nvSpPr>
          <p:cNvPr id="3" name="Rectangle 2">
            <a:extLst>
              <a:ext uri="{FF2B5EF4-FFF2-40B4-BE49-F238E27FC236}">
                <a16:creationId xmlns:a16="http://schemas.microsoft.com/office/drawing/2014/main" id="{CC2CA60B-66BD-47A1-8A26-2A151C39CFE7}"/>
              </a:ext>
            </a:extLst>
          </p:cNvPr>
          <p:cNvSpPr/>
          <p:nvPr/>
        </p:nvSpPr>
        <p:spPr>
          <a:xfrm>
            <a:off x="8339666" y="0"/>
            <a:ext cx="3852334" cy="6858000"/>
          </a:xfrm>
          <a:prstGeom prst="rect">
            <a:avLst/>
          </a:prstGeom>
          <a:solidFill>
            <a:srgbClr val="373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77DF976D-3D28-426B-BA5C-6D5B77AB1CAD}"/>
              </a:ext>
            </a:extLst>
          </p:cNvPr>
          <p:cNvSpPr>
            <a:spLocks noGrp="1"/>
          </p:cNvSpPr>
          <p:nvPr>
            <p:ph sz="half" idx="2"/>
          </p:nvPr>
        </p:nvSpPr>
        <p:spPr>
          <a:xfrm>
            <a:off x="8339666" y="0"/>
            <a:ext cx="3852334" cy="6858000"/>
          </a:xfrm>
        </p:spPr>
        <p:txBody>
          <a:bodyPr>
            <a:normAutofit lnSpcReduction="10000"/>
          </a:bodyPr>
          <a:lstStyle/>
          <a:p>
            <a:pPr lvl="0"/>
            <a:r>
              <a:rPr lang="en-US" i="1" dirty="0">
                <a:solidFill>
                  <a:prstClr val="white"/>
                </a:solidFill>
              </a:rPr>
              <a:t>“But when the king came in to see the guests, he saw a man there who did not have on </a:t>
            </a:r>
            <a:r>
              <a:rPr lang="en-US" i="1" dirty="0">
                <a:solidFill>
                  <a:srgbClr val="FFC000"/>
                </a:solidFill>
              </a:rPr>
              <a:t>a wedding garment</a:t>
            </a:r>
            <a:r>
              <a:rPr lang="en-US" i="1" dirty="0">
                <a:solidFill>
                  <a:prstClr val="white"/>
                </a:solidFill>
              </a:rPr>
              <a:t>.</a:t>
            </a:r>
            <a:r>
              <a:rPr lang="en-US" dirty="0">
                <a:solidFill>
                  <a:prstClr val="white"/>
                </a:solidFill>
              </a:rPr>
              <a:t>   		Mt 22:11</a:t>
            </a:r>
          </a:p>
          <a:p>
            <a:r>
              <a:rPr lang="en-US" dirty="0">
                <a:solidFill>
                  <a:prstClr val="white"/>
                </a:solidFill>
              </a:rPr>
              <a:t>How important was the wedding garment to the king?</a:t>
            </a:r>
          </a:p>
          <a:p>
            <a:pPr lvl="1"/>
            <a:r>
              <a:rPr lang="en-US" dirty="0">
                <a:solidFill>
                  <a:prstClr val="white"/>
                </a:solidFill>
              </a:rPr>
              <a:t>It is the first thing he sees in the vast banquet hall filled with guests</a:t>
            </a:r>
          </a:p>
          <a:p>
            <a:pPr lvl="1"/>
            <a:r>
              <a:rPr lang="en-US" dirty="0">
                <a:solidFill>
                  <a:prstClr val="white"/>
                </a:solidFill>
              </a:rPr>
              <a:t>Before he greets any guest</a:t>
            </a:r>
          </a:p>
          <a:p>
            <a:pPr lvl="1"/>
            <a:r>
              <a:rPr lang="en-US" dirty="0">
                <a:solidFill>
                  <a:prstClr val="white"/>
                </a:solidFill>
              </a:rPr>
              <a:t>Before any festivity begins</a:t>
            </a:r>
          </a:p>
        </p:txBody>
      </p:sp>
      <p:pic>
        <p:nvPicPr>
          <p:cNvPr id="2" name="Picture 1">
            <a:extLst>
              <a:ext uri="{FF2B5EF4-FFF2-40B4-BE49-F238E27FC236}">
                <a16:creationId xmlns:a16="http://schemas.microsoft.com/office/drawing/2014/main" id="{DC35C037-8D1C-4061-A145-66DE62DB56B5}"/>
              </a:ext>
            </a:extLst>
          </p:cNvPr>
          <p:cNvPicPr>
            <a:picLocks noChangeAspect="1"/>
          </p:cNvPicPr>
          <p:nvPr/>
        </p:nvPicPr>
        <p:blipFill>
          <a:blip r:embed="rId2"/>
          <a:stretch>
            <a:fillRect/>
          </a:stretch>
        </p:blipFill>
        <p:spPr>
          <a:xfrm>
            <a:off x="-1888825" y="0"/>
            <a:ext cx="10228491" cy="6858000"/>
          </a:xfrm>
          <a:prstGeom prst="rect">
            <a:avLst/>
          </a:prstGeom>
        </p:spPr>
      </p:pic>
    </p:spTree>
    <p:extLst>
      <p:ext uri="{BB962C8B-B14F-4D97-AF65-F5344CB8AC3E}">
        <p14:creationId xmlns:p14="http://schemas.microsoft.com/office/powerpoint/2010/main" val="324942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6CDCB61-1D43-48C2-A240-21D2B0B0A30A}"/>
              </a:ext>
            </a:extLst>
          </p:cNvPr>
          <p:cNvSpPr>
            <a:spLocks noGrp="1"/>
          </p:cNvSpPr>
          <p:nvPr>
            <p:ph sz="half" idx="1"/>
          </p:nvPr>
        </p:nvSpPr>
        <p:spPr>
          <a:xfrm>
            <a:off x="438150" y="387275"/>
            <a:ext cx="2609850" cy="5789688"/>
          </a:xfrm>
        </p:spPr>
        <p:txBody>
          <a:bodyPr>
            <a:normAutofit/>
          </a:bodyPr>
          <a:lstStyle/>
          <a:p>
            <a:pPr marL="0" indent="0" algn="ctr">
              <a:buNone/>
            </a:pPr>
            <a:r>
              <a:rPr lang="en-US" sz="4000" dirty="0"/>
              <a:t>“By the Rivers of Babylon” </a:t>
            </a:r>
          </a:p>
          <a:p>
            <a:pPr marL="0" indent="0" algn="ctr">
              <a:buNone/>
            </a:pPr>
            <a:r>
              <a:rPr lang="en-US" dirty="0"/>
              <a:t>Psalm 137 </a:t>
            </a:r>
          </a:p>
        </p:txBody>
      </p:sp>
      <p:sp>
        <p:nvSpPr>
          <p:cNvPr id="3" name="Rectangle 2">
            <a:extLst>
              <a:ext uri="{FF2B5EF4-FFF2-40B4-BE49-F238E27FC236}">
                <a16:creationId xmlns:a16="http://schemas.microsoft.com/office/drawing/2014/main" id="{CC2CA60B-66BD-47A1-8A26-2A151C39CFE7}"/>
              </a:ext>
            </a:extLst>
          </p:cNvPr>
          <p:cNvSpPr/>
          <p:nvPr/>
        </p:nvSpPr>
        <p:spPr>
          <a:xfrm>
            <a:off x="8161362" y="0"/>
            <a:ext cx="4030638" cy="6858000"/>
          </a:xfrm>
          <a:prstGeom prst="rect">
            <a:avLst/>
          </a:prstGeom>
          <a:solidFill>
            <a:srgbClr val="373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77DF976D-3D28-426B-BA5C-6D5B77AB1CAD}"/>
              </a:ext>
            </a:extLst>
          </p:cNvPr>
          <p:cNvSpPr>
            <a:spLocks noGrp="1"/>
          </p:cNvSpPr>
          <p:nvPr>
            <p:ph sz="half" idx="2"/>
          </p:nvPr>
        </p:nvSpPr>
        <p:spPr>
          <a:xfrm>
            <a:off x="8161362" y="0"/>
            <a:ext cx="4030638" cy="6858000"/>
          </a:xfrm>
        </p:spPr>
        <p:txBody>
          <a:bodyPr>
            <a:normAutofit/>
          </a:bodyPr>
          <a:lstStyle/>
          <a:p>
            <a:pPr marL="0" indent="0">
              <a:buNone/>
            </a:pPr>
            <a:r>
              <a:rPr lang="en-US" i="1" dirty="0"/>
              <a:t>So he said to him, ‘Friend, </a:t>
            </a:r>
            <a:r>
              <a:rPr lang="en-US" i="1" dirty="0">
                <a:solidFill>
                  <a:schemeClr val="accent4">
                    <a:lumMod val="60000"/>
                    <a:lumOff val="40000"/>
                  </a:schemeClr>
                </a:solidFill>
              </a:rPr>
              <a:t>how did you come in here without </a:t>
            </a:r>
            <a:r>
              <a:rPr lang="en-US" i="1" dirty="0"/>
              <a:t>a wedding garment?...</a:t>
            </a:r>
            <a:r>
              <a:rPr lang="en-US" dirty="0"/>
              <a:t> 	Mt 22:12a</a:t>
            </a:r>
          </a:p>
          <a:p>
            <a:r>
              <a:rPr lang="en-US" sz="2600" dirty="0">
                <a:solidFill>
                  <a:prstClr val="white"/>
                </a:solidFill>
              </a:rPr>
              <a:t>“How…?”–Not “Why…?”</a:t>
            </a:r>
          </a:p>
          <a:p>
            <a:pPr marL="0" indent="0">
              <a:buNone/>
            </a:pPr>
            <a:r>
              <a:rPr lang="en-US" sz="2600" dirty="0"/>
              <a:t>Observations:</a:t>
            </a:r>
          </a:p>
          <a:p>
            <a:r>
              <a:rPr lang="en-US" sz="2600" dirty="0">
                <a:solidFill>
                  <a:prstClr val="white"/>
                </a:solidFill>
              </a:rPr>
              <a:t>“How” could imply that he had snuck in</a:t>
            </a:r>
          </a:p>
          <a:p>
            <a:pPr marL="457200" lvl="1" indent="0">
              <a:buNone/>
            </a:pPr>
            <a:r>
              <a:rPr lang="en-US" sz="2600" dirty="0">
                <a:solidFill>
                  <a:prstClr val="white"/>
                </a:solidFill>
              </a:rPr>
              <a:t>But:</a:t>
            </a:r>
          </a:p>
          <a:p>
            <a:pPr lvl="1"/>
            <a:r>
              <a:rPr lang="en-US" sz="2600" dirty="0"/>
              <a:t>Every other guest had on a wedding garment</a:t>
            </a:r>
          </a:p>
          <a:p>
            <a:pPr lvl="1"/>
            <a:r>
              <a:rPr lang="en-US" sz="2600" dirty="0"/>
              <a:t>He could not have been unnoticed by the servants and the rest of the guests</a:t>
            </a:r>
          </a:p>
          <a:p>
            <a:pPr lvl="1"/>
            <a:endParaRPr lang="en-US" sz="2600" dirty="0">
              <a:solidFill>
                <a:prstClr val="white"/>
              </a:solidFill>
            </a:endParaRPr>
          </a:p>
        </p:txBody>
      </p:sp>
      <p:pic>
        <p:nvPicPr>
          <p:cNvPr id="2" name="Picture 1">
            <a:extLst>
              <a:ext uri="{FF2B5EF4-FFF2-40B4-BE49-F238E27FC236}">
                <a16:creationId xmlns:a16="http://schemas.microsoft.com/office/drawing/2014/main" id="{DC35C037-8D1C-4061-A145-66DE62DB56B5}"/>
              </a:ext>
            </a:extLst>
          </p:cNvPr>
          <p:cNvPicPr>
            <a:picLocks noChangeAspect="1"/>
          </p:cNvPicPr>
          <p:nvPr/>
        </p:nvPicPr>
        <p:blipFill>
          <a:blip r:embed="rId2"/>
          <a:stretch>
            <a:fillRect/>
          </a:stretch>
        </p:blipFill>
        <p:spPr>
          <a:xfrm>
            <a:off x="-1888824" y="0"/>
            <a:ext cx="10050186" cy="6858000"/>
          </a:xfrm>
          <a:prstGeom prst="rect">
            <a:avLst/>
          </a:prstGeom>
        </p:spPr>
      </p:pic>
    </p:spTree>
    <p:extLst>
      <p:ext uri="{BB962C8B-B14F-4D97-AF65-F5344CB8AC3E}">
        <p14:creationId xmlns:p14="http://schemas.microsoft.com/office/powerpoint/2010/main" val="393482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4">
                                            <p:txEl>
                                              <p:pRg st="1" end="1"/>
                                            </p:txEl>
                                          </p:spTgt>
                                        </p:tgtEl>
                                        <p:attrNameLst>
                                          <p:attrName>ppt_c</p:attrName>
                                        </p:attrNameLst>
                                      </p:cBhvr>
                                      <p:to>
                                        <a:srgbClr val="927E7D"/>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4">
                                            <p:txEl>
                                              <p:pRg st="2" end="2"/>
                                            </p:txEl>
                                          </p:spTgt>
                                        </p:tgtEl>
                                        <p:attrNameLst>
                                          <p:attrName>ppt_c</p:attrName>
                                        </p:attrNameLst>
                                      </p:cBhvr>
                                      <p:to>
                                        <a:srgbClr val="927E7D"/>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4">
                                            <p:txEl>
                                              <p:pRg st="3" end="3"/>
                                            </p:txEl>
                                          </p:spTgt>
                                        </p:tgtEl>
                                        <p:attrNameLst>
                                          <p:attrName>ppt_c</p:attrName>
                                        </p:attrNameLst>
                                      </p:cBhvr>
                                      <p:to>
                                        <a:srgbClr val="927E7D"/>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4">
                                            <p:txEl>
                                              <p:pRg st="4" end="4"/>
                                            </p:txEl>
                                          </p:spTgt>
                                        </p:tgtEl>
                                        <p:attrNameLst>
                                          <p:attrName>ppt_c</p:attrName>
                                        </p:attrNameLst>
                                      </p:cBhvr>
                                      <p:to>
                                        <a:srgbClr val="927E7D"/>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4">
                                            <p:txEl>
                                              <p:pRg st="5" end="5"/>
                                            </p:txEl>
                                          </p:spTgt>
                                        </p:tgtEl>
                                        <p:attrNameLst>
                                          <p:attrName>ppt_c</p:attrName>
                                        </p:attrNameLst>
                                      </p:cBhvr>
                                      <p:to>
                                        <a:srgbClr val="927E7D"/>
                                      </p:to>
                                    </p:animClr>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fontScale="92500" lnSpcReduction="20000"/>
          </a:bodyPr>
          <a:lstStyle/>
          <a:p>
            <a:pPr marL="0" indent="0">
              <a:buNone/>
            </a:pPr>
            <a:r>
              <a:rPr lang="en-US" dirty="0"/>
              <a:t>The most likely scenario is:</a:t>
            </a:r>
          </a:p>
          <a:p>
            <a:r>
              <a:rPr lang="en-US" dirty="0"/>
              <a:t>He was stopped at the door by the faithful and conscientious servants and informed of the importance of the wedding garment</a:t>
            </a:r>
          </a:p>
          <a:p>
            <a:r>
              <a:rPr lang="en-US" dirty="0"/>
              <a:t>Even if he had snuck past, he would have been quickly noticed</a:t>
            </a:r>
          </a:p>
          <a:p>
            <a:r>
              <a:rPr lang="en-US" dirty="0"/>
              <a:t>The servants would have informed him of the need for a wedding garment </a:t>
            </a:r>
          </a:p>
          <a:p>
            <a:pPr lvl="1"/>
            <a:r>
              <a:rPr lang="en-US" dirty="0"/>
              <a:t>“Sir you cannot come in here without a proper garment provided by the king</a:t>
            </a:r>
          </a:p>
          <a:p>
            <a:pPr lvl="1"/>
            <a:r>
              <a:rPr lang="en-US" dirty="0"/>
              <a:t>“Having the right garment is very important to the king</a:t>
            </a:r>
          </a:p>
          <a:p>
            <a:r>
              <a:rPr lang="en-US" dirty="0"/>
              <a:t>Being arrogant, as he clearly was, he assured them that he was going in with his own garment</a:t>
            </a:r>
          </a:p>
          <a:p>
            <a:pPr lvl="1"/>
            <a:r>
              <a:rPr lang="en-US" dirty="0"/>
              <a:t>He did not care about the expectations or desires of the king</a:t>
            </a:r>
          </a:p>
          <a:p>
            <a:pPr lvl="1">
              <a:buFont typeface="Wingdings" panose="05000000000000000000" pitchFamily="2" charset="2"/>
              <a:buChar char="Ø"/>
            </a:pPr>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a:xfrm>
            <a:off x="6172200" y="285750"/>
            <a:ext cx="5581650" cy="6572250"/>
          </a:xfrm>
        </p:spPr>
        <p:txBody>
          <a:bodyPr>
            <a:normAutofit/>
          </a:bodyPr>
          <a:lstStyle/>
          <a:p>
            <a:pPr marL="0" lvl="0" indent="0">
              <a:buNone/>
            </a:pPr>
            <a:r>
              <a:rPr lang="en-US" i="1" dirty="0">
                <a:solidFill>
                  <a:prstClr val="white"/>
                </a:solidFill>
              </a:rPr>
              <a:t>So he said to him, ‘Friend, </a:t>
            </a:r>
            <a:r>
              <a:rPr lang="en-US" i="1" dirty="0">
                <a:solidFill>
                  <a:srgbClr val="FFC000">
                    <a:lumMod val="60000"/>
                    <a:lumOff val="40000"/>
                  </a:srgbClr>
                </a:solidFill>
              </a:rPr>
              <a:t>how did you come in here without </a:t>
            </a:r>
            <a:r>
              <a:rPr lang="en-US" i="1" dirty="0">
                <a:solidFill>
                  <a:prstClr val="white"/>
                </a:solidFill>
              </a:rPr>
              <a:t>a wedding garment?...</a:t>
            </a:r>
            <a:r>
              <a:rPr lang="en-US" dirty="0">
                <a:solidFill>
                  <a:prstClr val="white"/>
                </a:solidFill>
              </a:rPr>
              <a:t> 	Mt 22:12a</a:t>
            </a:r>
          </a:p>
        </p:txBody>
      </p:sp>
    </p:spTree>
    <p:extLst>
      <p:ext uri="{BB962C8B-B14F-4D97-AF65-F5344CB8AC3E}">
        <p14:creationId xmlns:p14="http://schemas.microsoft.com/office/powerpoint/2010/main" val="43499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rgbClr val="927E7E"/>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927E7E"/>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rgbClr val="927E7E"/>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6" end="6"/>
                                            </p:txEl>
                                          </p:spTgt>
                                        </p:tgtEl>
                                        <p:attrNameLst>
                                          <p:attrName>ppt_c</p:attrName>
                                        </p:attrNameLst>
                                      </p:cBhvr>
                                      <p:to>
                                        <a:srgbClr val="927E7E"/>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t>Consider again the question:</a:t>
            </a:r>
          </a:p>
          <a:p>
            <a:r>
              <a:rPr lang="en-US" dirty="0"/>
              <a:t>Reveals the kind heart of the king</a:t>
            </a:r>
          </a:p>
          <a:p>
            <a:pPr lvl="1"/>
            <a:r>
              <a:rPr lang="en-US" dirty="0"/>
              <a:t>Calls him “friend”</a:t>
            </a:r>
          </a:p>
          <a:p>
            <a:pPr lvl="3"/>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a:xfrm>
            <a:off x="6172200" y="285750"/>
            <a:ext cx="5581650" cy="6572250"/>
          </a:xfrm>
        </p:spPr>
        <p:txBody>
          <a:bodyPr>
            <a:normAutofit/>
          </a:bodyPr>
          <a:lstStyle/>
          <a:p>
            <a:r>
              <a:rPr lang="en-US" i="1" dirty="0">
                <a:solidFill>
                  <a:schemeClr val="accent4">
                    <a:lumMod val="60000"/>
                    <a:lumOff val="40000"/>
                  </a:schemeClr>
                </a:solidFill>
              </a:rPr>
              <a:t>…‘Friend</a:t>
            </a:r>
            <a:r>
              <a:rPr lang="en-US" i="1" dirty="0"/>
              <a:t>, how did you come in here without a wedding garment?’       				  </a:t>
            </a:r>
            <a:r>
              <a:rPr lang="en-US" dirty="0">
                <a:solidFill>
                  <a:prstClr val="white"/>
                </a:solidFill>
              </a:rPr>
              <a:t>Mt 22:12a</a:t>
            </a:r>
            <a:endParaRPr lang="en-US" dirty="0"/>
          </a:p>
        </p:txBody>
      </p:sp>
    </p:spTree>
    <p:extLst>
      <p:ext uri="{BB962C8B-B14F-4D97-AF65-F5344CB8AC3E}">
        <p14:creationId xmlns:p14="http://schemas.microsoft.com/office/powerpoint/2010/main" val="382887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27E7E"/>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r>
              <a:rPr lang="en-US" dirty="0">
                <a:solidFill>
                  <a:srgbClr val="927E7E"/>
                </a:solidFill>
              </a:rPr>
              <a:t>Consider again the question:</a:t>
            </a:r>
          </a:p>
          <a:p>
            <a:r>
              <a:rPr lang="en-US" dirty="0">
                <a:solidFill>
                  <a:srgbClr val="927E7E"/>
                </a:solidFill>
              </a:rPr>
              <a:t>Reveals the kind heart of the king</a:t>
            </a:r>
          </a:p>
          <a:p>
            <a:pPr lvl="1"/>
            <a:r>
              <a:rPr lang="en-US" dirty="0">
                <a:solidFill>
                  <a:srgbClr val="927E7E"/>
                </a:solidFill>
              </a:rPr>
              <a:t>Calls him “friend”</a:t>
            </a:r>
          </a:p>
          <a:p>
            <a:pPr lvl="1"/>
            <a:r>
              <a:rPr lang="en-US" i="1" dirty="0">
                <a:solidFill>
                  <a:schemeClr val="accent4">
                    <a:lumMod val="60000"/>
                    <a:lumOff val="40000"/>
                  </a:schemeClr>
                </a:solidFill>
              </a:rPr>
              <a:t>“how did you…”  </a:t>
            </a:r>
            <a:r>
              <a:rPr lang="en-US" dirty="0"/>
              <a:t>[Greek = “how”, “by what means”]</a:t>
            </a:r>
            <a:endParaRPr lang="en-US" i="1" dirty="0"/>
          </a:p>
          <a:p>
            <a:pPr lvl="2"/>
            <a:r>
              <a:rPr lang="en-US" dirty="0"/>
              <a:t>Gives the opportunity to explain</a:t>
            </a:r>
          </a:p>
          <a:p>
            <a:pPr lvl="3"/>
            <a:r>
              <a:rPr lang="en-US" dirty="0"/>
              <a:t>“I did not realize…</a:t>
            </a:r>
          </a:p>
          <a:p>
            <a:pPr lvl="3"/>
            <a:r>
              <a:rPr lang="en-US" dirty="0"/>
              <a:t>“No one offered a garment to me</a:t>
            </a:r>
          </a:p>
          <a:p>
            <a:pPr lvl="3"/>
            <a:r>
              <a:rPr lang="en-US" dirty="0"/>
              <a:t>“Your servants did not explain the need to me</a:t>
            </a:r>
          </a:p>
          <a:p>
            <a:pPr lvl="3"/>
            <a:r>
              <a:rPr lang="en-US" dirty="0"/>
              <a:t>“No garment was my size</a:t>
            </a:r>
          </a:p>
          <a:p>
            <a:pPr lvl="3"/>
            <a:r>
              <a:rPr lang="en-US" dirty="0"/>
              <a:t>“I have a fabric allergy</a:t>
            </a:r>
          </a:p>
          <a:p>
            <a:pPr lvl="3"/>
            <a:endParaRPr lang="en-US" dirty="0"/>
          </a:p>
          <a:p>
            <a:pPr lvl="3"/>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a:xfrm>
            <a:off x="6172200" y="285750"/>
            <a:ext cx="5581650" cy="6572250"/>
          </a:xfrm>
        </p:spPr>
        <p:txBody>
          <a:bodyPr>
            <a:normAutofit/>
          </a:bodyPr>
          <a:lstStyle/>
          <a:p>
            <a:r>
              <a:rPr lang="en-US" i="1" dirty="0"/>
              <a:t>…‘Friend, </a:t>
            </a:r>
            <a:r>
              <a:rPr lang="en-US" i="1" dirty="0">
                <a:solidFill>
                  <a:schemeClr val="accent4">
                    <a:lumMod val="60000"/>
                    <a:lumOff val="40000"/>
                  </a:schemeClr>
                </a:solidFill>
              </a:rPr>
              <a:t>how did you come in here without a wedding garment?’       </a:t>
            </a:r>
            <a:r>
              <a:rPr lang="en-US" i="1" dirty="0"/>
              <a:t>				  </a:t>
            </a:r>
            <a:r>
              <a:rPr lang="en-US" dirty="0">
                <a:solidFill>
                  <a:prstClr val="white"/>
                </a:solidFill>
              </a:rPr>
              <a:t>Mt 22:12a</a:t>
            </a:r>
            <a:endParaRPr lang="en-US" i="1" dirty="0"/>
          </a:p>
        </p:txBody>
      </p:sp>
      <p:pic>
        <p:nvPicPr>
          <p:cNvPr id="5" name="Picture 4">
            <a:extLst>
              <a:ext uri="{FF2B5EF4-FFF2-40B4-BE49-F238E27FC236}">
                <a16:creationId xmlns:a16="http://schemas.microsoft.com/office/drawing/2014/main" id="{60A3DDBA-50DC-4C05-AAF2-252022A68E12}"/>
              </a:ext>
            </a:extLst>
          </p:cNvPr>
          <p:cNvPicPr>
            <a:picLocks noChangeAspect="1"/>
          </p:cNvPicPr>
          <p:nvPr/>
        </p:nvPicPr>
        <p:blipFill rotWithShape="1">
          <a:blip r:embed="rId3"/>
          <a:srcRect l="30088" t="6911" r="5423"/>
          <a:stretch/>
        </p:blipFill>
        <p:spPr>
          <a:xfrm>
            <a:off x="6372083" y="1558167"/>
            <a:ext cx="5381767" cy="5299833"/>
          </a:xfrm>
          <a:prstGeom prst="rect">
            <a:avLst/>
          </a:prstGeom>
        </p:spPr>
      </p:pic>
    </p:spTree>
    <p:extLst>
      <p:ext uri="{BB962C8B-B14F-4D97-AF65-F5344CB8AC3E}">
        <p14:creationId xmlns:p14="http://schemas.microsoft.com/office/powerpoint/2010/main" val="316268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rgbClr val="927E7E"/>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rgbClr val="927E7E"/>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6" end="6"/>
                                            </p:txEl>
                                          </p:spTgt>
                                        </p:tgtEl>
                                        <p:attrNameLst>
                                          <p:attrName>ppt_c</p:attrName>
                                        </p:attrNameLst>
                                      </p:cBhvr>
                                      <p:to>
                                        <a:srgbClr val="927E7E"/>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7" end="7"/>
                                            </p:txEl>
                                          </p:spTgt>
                                        </p:tgtEl>
                                        <p:attrNameLst>
                                          <p:attrName>ppt_c</p:attrName>
                                        </p:attrNameLst>
                                      </p:cBhvr>
                                      <p:to>
                                        <a:srgbClr val="927E7E"/>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8" end="8"/>
                                            </p:txEl>
                                          </p:spTgt>
                                        </p:tgtEl>
                                        <p:attrNameLst>
                                          <p:attrName>ppt_c</p:attrName>
                                        </p:attrNameLst>
                                      </p:cBhvr>
                                      <p:to>
                                        <a:srgbClr val="927E7E"/>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r>
              <a:rPr lang="en-US" dirty="0"/>
              <a:t>Consider the response:</a:t>
            </a:r>
          </a:p>
          <a:p>
            <a:r>
              <a:rPr lang="en-US" dirty="0"/>
              <a:t>He could not answer because:</a:t>
            </a:r>
          </a:p>
          <a:p>
            <a:pPr lvl="1"/>
            <a:r>
              <a:rPr lang="en-US" dirty="0"/>
              <a:t>The true answer was:</a:t>
            </a:r>
          </a:p>
          <a:p>
            <a:pPr lvl="2"/>
            <a:r>
              <a:rPr lang="en-US" i="1" dirty="0"/>
              <a:t>“Oh, your servants made it very clear to me that you expected all guests to put on your wedding garment”</a:t>
            </a:r>
          </a:p>
          <a:p>
            <a:pPr lvl="2"/>
            <a:r>
              <a:rPr lang="en-US" dirty="0"/>
              <a:t> </a:t>
            </a:r>
            <a:r>
              <a:rPr lang="en-US" i="1" dirty="0"/>
              <a:t>“But, I don’t really care what you think, king”</a:t>
            </a:r>
          </a:p>
          <a:p>
            <a:pPr lvl="2"/>
            <a:r>
              <a:rPr lang="en-US" i="1" dirty="0"/>
              <a:t>“I told your servants to stand back and get out of the way because I alone will decide what garment I will wear”</a:t>
            </a:r>
          </a:p>
          <a:p>
            <a:pPr lvl="2"/>
            <a:r>
              <a:rPr lang="en-US" i="1" dirty="0"/>
              <a:t>“No king is going to tell me what to do”</a:t>
            </a:r>
          </a:p>
          <a:p>
            <a:pPr lvl="3"/>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a:xfrm>
            <a:off x="6172200" y="285750"/>
            <a:ext cx="5581650" cy="6572250"/>
          </a:xfrm>
        </p:spPr>
        <p:txBody>
          <a:bodyPr>
            <a:normAutofit/>
          </a:bodyPr>
          <a:lstStyle/>
          <a:p>
            <a:r>
              <a:rPr lang="en-US" i="1" dirty="0">
                <a:solidFill>
                  <a:srgbClr val="927E7E"/>
                </a:solidFill>
              </a:rPr>
              <a:t>…‘Friend, how did you come in here without a wedding garment?’       				  </a:t>
            </a:r>
            <a:r>
              <a:rPr lang="en-US" dirty="0">
                <a:solidFill>
                  <a:srgbClr val="927E7E"/>
                </a:solidFill>
              </a:rPr>
              <a:t>Mt 22:12a </a:t>
            </a:r>
            <a:endParaRPr lang="en-US" i="1" dirty="0">
              <a:solidFill>
                <a:srgbClr val="927E7E"/>
              </a:solidFill>
            </a:endParaRPr>
          </a:p>
          <a:p>
            <a:r>
              <a:rPr lang="en-US" i="1" dirty="0">
                <a:solidFill>
                  <a:schemeClr val="accent4">
                    <a:lumMod val="60000"/>
                    <a:lumOff val="40000"/>
                  </a:schemeClr>
                </a:solidFill>
              </a:rPr>
              <a:t>And he was speechless.</a:t>
            </a:r>
            <a:r>
              <a:rPr lang="en-US" dirty="0">
                <a:solidFill>
                  <a:schemeClr val="accent4">
                    <a:lumMod val="60000"/>
                    <a:lumOff val="40000"/>
                  </a:schemeClr>
                </a:solidFill>
              </a:rPr>
              <a:t>   </a:t>
            </a:r>
            <a:r>
              <a:rPr lang="en-US" dirty="0"/>
              <a:t>Mt 22:12b </a:t>
            </a:r>
          </a:p>
        </p:txBody>
      </p:sp>
      <p:pic>
        <p:nvPicPr>
          <p:cNvPr id="4" name="Picture 3">
            <a:extLst>
              <a:ext uri="{FF2B5EF4-FFF2-40B4-BE49-F238E27FC236}">
                <a16:creationId xmlns:a16="http://schemas.microsoft.com/office/drawing/2014/main" id="{F228451D-C059-4049-947E-CC89EF59FC94}"/>
              </a:ext>
            </a:extLst>
          </p:cNvPr>
          <p:cNvPicPr>
            <a:picLocks noChangeAspect="1"/>
          </p:cNvPicPr>
          <p:nvPr/>
        </p:nvPicPr>
        <p:blipFill rotWithShape="1">
          <a:blip r:embed="rId3"/>
          <a:srcRect l="54091" t="33795" r="2445"/>
          <a:stretch/>
        </p:blipFill>
        <p:spPr>
          <a:xfrm>
            <a:off x="7400214" y="2333767"/>
            <a:ext cx="4353636" cy="4524233"/>
          </a:xfrm>
          <a:prstGeom prst="rect">
            <a:avLst/>
          </a:prstGeom>
        </p:spPr>
      </p:pic>
    </p:spTree>
    <p:extLst>
      <p:ext uri="{BB962C8B-B14F-4D97-AF65-F5344CB8AC3E}">
        <p14:creationId xmlns:p14="http://schemas.microsoft.com/office/powerpoint/2010/main" val="49593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rgbClr val="927E7E"/>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927E7E"/>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rgbClr val="927E7E"/>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t>Consider the application to us:</a:t>
            </a:r>
          </a:p>
          <a:p>
            <a:r>
              <a:rPr lang="en-US" dirty="0"/>
              <a:t>Notice the illusion to the final judgment in Romans 3:19</a:t>
            </a:r>
          </a:p>
          <a:p>
            <a:pPr lvl="1"/>
            <a:r>
              <a:rPr lang="en-US" dirty="0"/>
              <a:t>As people are being brought to the throne for final judgment, they may be analyzing what answer to give</a:t>
            </a:r>
          </a:p>
          <a:p>
            <a:pPr lvl="1"/>
            <a:r>
              <a:rPr lang="en-US" dirty="0"/>
              <a:t>Consider God’s probable response:</a:t>
            </a:r>
          </a:p>
          <a:p>
            <a:pPr lvl="1"/>
            <a:r>
              <a:rPr lang="en-US" dirty="0"/>
              <a:t>Before you open your mouth to give your defense consider two things:</a:t>
            </a:r>
          </a:p>
          <a:p>
            <a:pPr marL="971550" lvl="1" indent="-514350">
              <a:buFont typeface="+mj-lt"/>
              <a:buAutoNum type="arabicPeriod"/>
            </a:pPr>
            <a:r>
              <a:rPr lang="en-US" dirty="0"/>
              <a:t>My righteous requirement</a:t>
            </a:r>
          </a:p>
          <a:p>
            <a:pPr marL="971550" lvl="1" indent="-514350">
              <a:buFont typeface="+mj-lt"/>
              <a:buAutoNum type="arabicPeriod"/>
            </a:pPr>
            <a:r>
              <a:rPr lang="en-US" dirty="0"/>
              <a:t>The facts</a:t>
            </a:r>
          </a:p>
          <a:p>
            <a:pPr marL="971550" lvl="1" indent="-514350">
              <a:buFont typeface="+mj-lt"/>
              <a:buAutoNum type="arabicPeriod"/>
            </a:pPr>
            <a:endParaRPr lang="en-US" dirty="0"/>
          </a:p>
          <a:p>
            <a:pPr lvl="3"/>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a:xfrm>
            <a:off x="6172200" y="285750"/>
            <a:ext cx="5581650" cy="6572250"/>
          </a:xfrm>
        </p:spPr>
        <p:txBody>
          <a:bodyPr>
            <a:normAutofit lnSpcReduction="10000"/>
          </a:bodyPr>
          <a:lstStyle/>
          <a:p>
            <a:r>
              <a:rPr lang="en-US" i="1" dirty="0"/>
              <a:t>Now we know that whatever the law says, it says to those who are under the law, </a:t>
            </a:r>
            <a:r>
              <a:rPr lang="en-US" i="1" dirty="0">
                <a:solidFill>
                  <a:schemeClr val="accent4">
                    <a:lumMod val="60000"/>
                    <a:lumOff val="40000"/>
                  </a:schemeClr>
                </a:solidFill>
              </a:rPr>
              <a:t>that every mouth may be stopped</a:t>
            </a:r>
            <a:r>
              <a:rPr lang="en-US" i="1" dirty="0"/>
              <a:t>, and all the world may become guilty before God.</a:t>
            </a:r>
            <a:r>
              <a:rPr lang="en-US" dirty="0"/>
              <a:t> 				Ro 3:19</a:t>
            </a:r>
          </a:p>
          <a:p>
            <a:r>
              <a:rPr lang="en-US" i="1" dirty="0"/>
              <a:t>For whoever shall keep the whole law, and </a:t>
            </a:r>
            <a:r>
              <a:rPr lang="en-US" i="1" dirty="0">
                <a:solidFill>
                  <a:schemeClr val="accent4">
                    <a:lumMod val="60000"/>
                    <a:lumOff val="40000"/>
                  </a:schemeClr>
                </a:solidFill>
              </a:rPr>
              <a:t>yet stumble in one point, he is guilty</a:t>
            </a:r>
            <a:r>
              <a:rPr lang="en-US" i="1" dirty="0"/>
              <a:t> of all.</a:t>
            </a:r>
            <a:r>
              <a:rPr lang="en-US" dirty="0"/>
              <a:t> 		Jas 2:10</a:t>
            </a:r>
          </a:p>
          <a:p>
            <a:r>
              <a:rPr lang="en-US" i="1" dirty="0"/>
              <a:t>For </a:t>
            </a:r>
            <a:r>
              <a:rPr lang="en-US" i="1" dirty="0">
                <a:solidFill>
                  <a:schemeClr val="accent4">
                    <a:lumMod val="60000"/>
                    <a:lumOff val="40000"/>
                  </a:schemeClr>
                </a:solidFill>
              </a:rPr>
              <a:t>there is nothing covered that will not be revealed</a:t>
            </a:r>
            <a:r>
              <a:rPr lang="en-US" i="1" dirty="0"/>
              <a:t>, nor hidden that will not be known. Therefore whatever you have spoken in the dark will be heard in the light, and </a:t>
            </a:r>
            <a:r>
              <a:rPr lang="en-US" i="1" dirty="0">
                <a:solidFill>
                  <a:schemeClr val="accent4">
                    <a:lumMod val="60000"/>
                    <a:lumOff val="40000"/>
                  </a:schemeClr>
                </a:solidFill>
              </a:rPr>
              <a:t>what you have spoken in the ear in inner rooms will be proclaimed on the housetops</a:t>
            </a:r>
            <a:r>
              <a:rPr lang="en-US" i="1" dirty="0"/>
              <a:t>.</a:t>
            </a:r>
            <a:r>
              <a:rPr lang="en-US" dirty="0"/>
              <a:t> 		Lk 12:2–3 </a:t>
            </a:r>
          </a:p>
          <a:p>
            <a:endParaRPr lang="en-US" dirty="0"/>
          </a:p>
        </p:txBody>
      </p:sp>
    </p:spTree>
    <p:extLst>
      <p:ext uri="{BB962C8B-B14F-4D97-AF65-F5344CB8AC3E}">
        <p14:creationId xmlns:p14="http://schemas.microsoft.com/office/powerpoint/2010/main" val="250022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rgbClr val="927E7E"/>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927E7E"/>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rgbClr val="927E7E"/>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27E7E"/>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6" end="6"/>
                                            </p:txEl>
                                          </p:spTgt>
                                        </p:tgtEl>
                                        <p:attrNameLst>
                                          <p:attrName>ppt_c</p:attrName>
                                        </p:attrNameLst>
                                      </p:cBhvr>
                                      <p:to>
                                        <a:srgbClr val="927E7E"/>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r>
              <a:rPr lang="en-US" dirty="0">
                <a:solidFill>
                  <a:srgbClr val="927E7E"/>
                </a:solidFill>
              </a:rPr>
              <a:t>Consider the application to us:</a:t>
            </a:r>
          </a:p>
          <a:p>
            <a:r>
              <a:rPr lang="en-US" dirty="0">
                <a:solidFill>
                  <a:srgbClr val="927E7E"/>
                </a:solidFill>
              </a:rPr>
              <a:t>Paul is referring to the final judgment in Romans 3:19</a:t>
            </a:r>
          </a:p>
          <a:p>
            <a:pPr lvl="1"/>
            <a:r>
              <a:rPr lang="en-US" dirty="0">
                <a:solidFill>
                  <a:srgbClr val="927E7E"/>
                </a:solidFill>
              </a:rPr>
              <a:t>As people are being brought to the throne for final judgment, they may be analyzing what answer to give</a:t>
            </a:r>
          </a:p>
          <a:p>
            <a:pPr lvl="1"/>
            <a:r>
              <a:rPr lang="en-US" dirty="0">
                <a:solidFill>
                  <a:srgbClr val="927E7E"/>
                </a:solidFill>
              </a:rPr>
              <a:t>Consider God’s probable response:</a:t>
            </a:r>
          </a:p>
          <a:p>
            <a:pPr lvl="1"/>
            <a:r>
              <a:rPr lang="en-US" dirty="0">
                <a:solidFill>
                  <a:srgbClr val="927E7E"/>
                </a:solidFill>
              </a:rPr>
              <a:t>Before you open your mouth to give your defense consider two things:</a:t>
            </a:r>
          </a:p>
          <a:p>
            <a:pPr marL="971550" lvl="1" indent="-514350">
              <a:buFont typeface="+mj-lt"/>
              <a:buAutoNum type="arabicPeriod"/>
            </a:pPr>
            <a:r>
              <a:rPr lang="en-US" dirty="0">
                <a:solidFill>
                  <a:srgbClr val="927E7E"/>
                </a:solidFill>
              </a:rPr>
              <a:t>My righteous requirement</a:t>
            </a:r>
          </a:p>
          <a:p>
            <a:pPr marL="971550" lvl="1" indent="-514350">
              <a:buFont typeface="+mj-lt"/>
              <a:buAutoNum type="arabicPeriod"/>
            </a:pPr>
            <a:r>
              <a:rPr lang="en-US" dirty="0">
                <a:solidFill>
                  <a:srgbClr val="927E7E"/>
                </a:solidFill>
              </a:rPr>
              <a:t>The facts</a:t>
            </a:r>
          </a:p>
          <a:p>
            <a:pPr marL="971550" lvl="1" indent="-514350">
              <a:buFont typeface="+mj-lt"/>
              <a:buAutoNum type="arabicPeriod"/>
            </a:pPr>
            <a:r>
              <a:rPr lang="en-US" dirty="0"/>
              <a:t>The result</a:t>
            </a:r>
          </a:p>
          <a:p>
            <a:pPr marL="971550" lvl="1" indent="-514350">
              <a:buFont typeface="+mj-lt"/>
              <a:buAutoNum type="arabicPeriod"/>
            </a:pPr>
            <a:endParaRPr lang="en-US" dirty="0"/>
          </a:p>
          <a:p>
            <a:pPr lvl="3"/>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a:xfrm>
            <a:off x="6172200" y="285750"/>
            <a:ext cx="5581650" cy="6572250"/>
          </a:xfrm>
        </p:spPr>
        <p:txBody>
          <a:bodyPr>
            <a:normAutofit/>
          </a:bodyPr>
          <a:lstStyle/>
          <a:p>
            <a:r>
              <a:rPr lang="en-US" i="1" dirty="0"/>
              <a:t>Now we know that whatever the law says, it says to those who are under the law, </a:t>
            </a:r>
            <a:r>
              <a:rPr lang="en-US" i="1" dirty="0">
                <a:solidFill>
                  <a:schemeClr val="accent4">
                    <a:lumMod val="60000"/>
                    <a:lumOff val="40000"/>
                  </a:schemeClr>
                </a:solidFill>
              </a:rPr>
              <a:t>that every mouth may be stopped</a:t>
            </a:r>
            <a:r>
              <a:rPr lang="en-US" i="1" dirty="0"/>
              <a:t>, and </a:t>
            </a:r>
            <a:r>
              <a:rPr lang="en-US" i="1" dirty="0">
                <a:solidFill>
                  <a:schemeClr val="accent4">
                    <a:lumMod val="60000"/>
                    <a:lumOff val="40000"/>
                  </a:schemeClr>
                </a:solidFill>
              </a:rPr>
              <a:t>all the world may become guilty before God</a:t>
            </a:r>
            <a:r>
              <a:rPr lang="en-US" i="1" dirty="0"/>
              <a:t>.</a:t>
            </a:r>
            <a:r>
              <a:rPr lang="en-US" dirty="0"/>
              <a:t> 				Ro 3:19</a:t>
            </a:r>
          </a:p>
          <a:p>
            <a:pPr lvl="0"/>
            <a:r>
              <a:rPr lang="en-US" i="1" dirty="0">
                <a:solidFill>
                  <a:srgbClr val="FFC000">
                    <a:lumMod val="60000"/>
                    <a:lumOff val="40000"/>
                  </a:srgbClr>
                </a:solidFill>
              </a:rPr>
              <a:t>And he was speechless.</a:t>
            </a:r>
            <a:r>
              <a:rPr lang="en-US" dirty="0">
                <a:solidFill>
                  <a:srgbClr val="FFC000">
                    <a:lumMod val="60000"/>
                    <a:lumOff val="40000"/>
                  </a:srgbClr>
                </a:solidFill>
              </a:rPr>
              <a:t>   </a:t>
            </a:r>
            <a:r>
              <a:rPr lang="en-US" dirty="0">
                <a:solidFill>
                  <a:prstClr val="white"/>
                </a:solidFill>
              </a:rPr>
              <a:t>Mt 22:12b </a:t>
            </a:r>
          </a:p>
        </p:txBody>
      </p:sp>
    </p:spTree>
    <p:extLst>
      <p:ext uri="{BB962C8B-B14F-4D97-AF65-F5344CB8AC3E}">
        <p14:creationId xmlns:p14="http://schemas.microsoft.com/office/powerpoint/2010/main" val="76155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6CDCB61-1D43-48C2-A240-21D2B0B0A30A}"/>
              </a:ext>
            </a:extLst>
          </p:cNvPr>
          <p:cNvSpPr>
            <a:spLocks noGrp="1"/>
          </p:cNvSpPr>
          <p:nvPr>
            <p:ph sz="half" idx="1"/>
          </p:nvPr>
        </p:nvSpPr>
        <p:spPr>
          <a:xfrm>
            <a:off x="438150" y="387275"/>
            <a:ext cx="2609850" cy="5789688"/>
          </a:xfrm>
        </p:spPr>
        <p:txBody>
          <a:bodyPr>
            <a:normAutofit/>
          </a:bodyPr>
          <a:lstStyle/>
          <a:p>
            <a:pPr marL="0" indent="0" algn="ctr">
              <a:buNone/>
            </a:pPr>
            <a:r>
              <a:rPr lang="en-US" sz="4000" dirty="0"/>
              <a:t>“By the Rivers of Babylon” </a:t>
            </a:r>
          </a:p>
          <a:p>
            <a:pPr marL="0" indent="0" algn="ctr">
              <a:buNone/>
            </a:pPr>
            <a:r>
              <a:rPr lang="en-US" dirty="0"/>
              <a:t>Psalm 137 </a:t>
            </a:r>
          </a:p>
        </p:txBody>
      </p:sp>
      <p:sp>
        <p:nvSpPr>
          <p:cNvPr id="3" name="Rectangle 2">
            <a:extLst>
              <a:ext uri="{FF2B5EF4-FFF2-40B4-BE49-F238E27FC236}">
                <a16:creationId xmlns:a16="http://schemas.microsoft.com/office/drawing/2014/main" id="{CC2CA60B-66BD-47A1-8A26-2A151C39CFE7}"/>
              </a:ext>
            </a:extLst>
          </p:cNvPr>
          <p:cNvSpPr/>
          <p:nvPr/>
        </p:nvSpPr>
        <p:spPr>
          <a:xfrm>
            <a:off x="8161362" y="0"/>
            <a:ext cx="4030638" cy="6858000"/>
          </a:xfrm>
          <a:prstGeom prst="rect">
            <a:avLst/>
          </a:prstGeom>
          <a:solidFill>
            <a:srgbClr val="373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77DF976D-3D28-426B-BA5C-6D5B77AB1CAD}"/>
              </a:ext>
            </a:extLst>
          </p:cNvPr>
          <p:cNvSpPr>
            <a:spLocks noGrp="1"/>
          </p:cNvSpPr>
          <p:nvPr>
            <p:ph sz="half" idx="2"/>
          </p:nvPr>
        </p:nvSpPr>
        <p:spPr>
          <a:xfrm>
            <a:off x="8161362" y="136478"/>
            <a:ext cx="4030638" cy="6858000"/>
          </a:xfrm>
        </p:spPr>
        <p:txBody>
          <a:bodyPr>
            <a:normAutofit/>
          </a:bodyPr>
          <a:lstStyle/>
          <a:p>
            <a:r>
              <a:rPr lang="en-US" i="1" dirty="0"/>
              <a:t>Then the king said to the servants, ‘Bind him hand and foot, take him away, and cast him into outer darkness; there will be weeping and gnashing of teeth.’</a:t>
            </a:r>
            <a:r>
              <a:rPr lang="en-US" dirty="0"/>
              <a:t> 	Mt 22:13 </a:t>
            </a:r>
          </a:p>
          <a:p>
            <a:endParaRPr lang="en-US" dirty="0"/>
          </a:p>
          <a:p>
            <a:endParaRPr lang="en-US" dirty="0"/>
          </a:p>
        </p:txBody>
      </p:sp>
      <p:pic>
        <p:nvPicPr>
          <p:cNvPr id="2" name="Picture 1">
            <a:extLst>
              <a:ext uri="{FF2B5EF4-FFF2-40B4-BE49-F238E27FC236}">
                <a16:creationId xmlns:a16="http://schemas.microsoft.com/office/drawing/2014/main" id="{DC35C037-8D1C-4061-A145-66DE62DB56B5}"/>
              </a:ext>
            </a:extLst>
          </p:cNvPr>
          <p:cNvPicPr>
            <a:picLocks noChangeAspect="1"/>
          </p:cNvPicPr>
          <p:nvPr/>
        </p:nvPicPr>
        <p:blipFill>
          <a:blip r:embed="rId2"/>
          <a:stretch>
            <a:fillRect/>
          </a:stretch>
        </p:blipFill>
        <p:spPr>
          <a:xfrm>
            <a:off x="-1888824" y="0"/>
            <a:ext cx="10050186" cy="6858000"/>
          </a:xfrm>
          <a:prstGeom prst="rect">
            <a:avLst/>
          </a:prstGeom>
        </p:spPr>
      </p:pic>
    </p:spTree>
    <p:extLst>
      <p:ext uri="{BB962C8B-B14F-4D97-AF65-F5344CB8AC3E}">
        <p14:creationId xmlns:p14="http://schemas.microsoft.com/office/powerpoint/2010/main" val="230705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6CDCB61-1D43-48C2-A240-21D2B0B0A30A}"/>
              </a:ext>
            </a:extLst>
          </p:cNvPr>
          <p:cNvSpPr>
            <a:spLocks noGrp="1"/>
          </p:cNvSpPr>
          <p:nvPr>
            <p:ph sz="half" idx="1"/>
          </p:nvPr>
        </p:nvSpPr>
        <p:spPr>
          <a:xfrm>
            <a:off x="438150" y="387275"/>
            <a:ext cx="2609850" cy="5789688"/>
          </a:xfrm>
        </p:spPr>
        <p:txBody>
          <a:bodyPr>
            <a:normAutofit/>
          </a:bodyPr>
          <a:lstStyle/>
          <a:p>
            <a:pPr marL="0" indent="0" algn="ctr">
              <a:buNone/>
            </a:pPr>
            <a:r>
              <a:rPr lang="en-US" sz="4000" dirty="0"/>
              <a:t>“By the Rivers of Babylon” </a:t>
            </a:r>
          </a:p>
          <a:p>
            <a:pPr marL="0" indent="0" algn="ctr">
              <a:buNone/>
            </a:pPr>
            <a:r>
              <a:rPr lang="en-US" dirty="0"/>
              <a:t>Psalm 137 </a:t>
            </a:r>
          </a:p>
        </p:txBody>
      </p:sp>
      <p:sp>
        <p:nvSpPr>
          <p:cNvPr id="3" name="Rectangle 2">
            <a:extLst>
              <a:ext uri="{FF2B5EF4-FFF2-40B4-BE49-F238E27FC236}">
                <a16:creationId xmlns:a16="http://schemas.microsoft.com/office/drawing/2014/main" id="{CC2CA60B-66BD-47A1-8A26-2A151C39CFE7}"/>
              </a:ext>
            </a:extLst>
          </p:cNvPr>
          <p:cNvSpPr/>
          <p:nvPr/>
        </p:nvSpPr>
        <p:spPr>
          <a:xfrm>
            <a:off x="8339666" y="0"/>
            <a:ext cx="3852334" cy="6858000"/>
          </a:xfrm>
          <a:prstGeom prst="rect">
            <a:avLst/>
          </a:prstGeom>
          <a:solidFill>
            <a:srgbClr val="373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77DF976D-3D28-426B-BA5C-6D5B77AB1CAD}"/>
              </a:ext>
            </a:extLst>
          </p:cNvPr>
          <p:cNvSpPr>
            <a:spLocks noGrp="1"/>
          </p:cNvSpPr>
          <p:nvPr>
            <p:ph sz="half" idx="2"/>
          </p:nvPr>
        </p:nvSpPr>
        <p:spPr>
          <a:xfrm>
            <a:off x="8229600" y="0"/>
            <a:ext cx="3725838" cy="6858000"/>
          </a:xfrm>
        </p:spPr>
        <p:txBody>
          <a:bodyPr>
            <a:normAutofit/>
          </a:bodyPr>
          <a:lstStyle/>
          <a:p>
            <a:pPr marL="400050" indent="-457200">
              <a:buFont typeface="Wingdings" panose="05000000000000000000" pitchFamily="2" charset="2"/>
              <a:buChar char="ü"/>
            </a:pPr>
            <a:r>
              <a:rPr lang="en-US" dirty="0">
                <a:solidFill>
                  <a:prstClr val="white"/>
                </a:solidFill>
              </a:rPr>
              <a:t>Two requirements:</a:t>
            </a:r>
          </a:p>
          <a:p>
            <a:pPr marL="857250" lvl="1" indent="-457200">
              <a:buFont typeface="Courier New" panose="02070309020205020404" pitchFamily="49" charset="0"/>
              <a:buChar char="o"/>
            </a:pPr>
            <a:r>
              <a:rPr lang="en-US" dirty="0">
                <a:solidFill>
                  <a:prstClr val="white"/>
                </a:solidFill>
              </a:rPr>
              <a:t>Repent – Admit that our righteousness is not acceptable</a:t>
            </a:r>
          </a:p>
          <a:p>
            <a:pPr marL="400050" lvl="1" indent="0">
              <a:buNone/>
            </a:pPr>
            <a:r>
              <a:rPr lang="en-US" dirty="0">
                <a:solidFill>
                  <a:prstClr val="white"/>
                </a:solidFill>
              </a:rPr>
              <a:t>Pride says:</a:t>
            </a:r>
          </a:p>
          <a:p>
            <a:pPr marL="400050" lvl="1" indent="0">
              <a:buNone/>
            </a:pPr>
            <a:r>
              <a:rPr lang="en-US" dirty="0">
                <a:solidFill>
                  <a:prstClr val="white"/>
                </a:solidFill>
              </a:rPr>
              <a:t>“I have my own way</a:t>
            </a:r>
          </a:p>
          <a:p>
            <a:pPr marL="400050" lvl="1" indent="0">
              <a:buNone/>
            </a:pPr>
            <a:r>
              <a:rPr lang="en-US" dirty="0">
                <a:solidFill>
                  <a:prstClr val="white"/>
                </a:solidFill>
              </a:rPr>
              <a:t>“I don’t care what God says</a:t>
            </a:r>
          </a:p>
          <a:p>
            <a:pPr marL="400050" lvl="1" indent="0">
              <a:buNone/>
            </a:pPr>
            <a:r>
              <a:rPr lang="en-US" dirty="0">
                <a:solidFill>
                  <a:prstClr val="white"/>
                </a:solidFill>
              </a:rPr>
              <a:t>“I have my own religion</a:t>
            </a:r>
          </a:p>
          <a:p>
            <a:pPr marL="400050" lvl="1" indent="0">
              <a:buNone/>
            </a:pPr>
            <a:r>
              <a:rPr lang="en-US" dirty="0">
                <a:solidFill>
                  <a:prstClr val="white"/>
                </a:solidFill>
              </a:rPr>
              <a:t>“If God does not like it, He can lump it</a:t>
            </a:r>
          </a:p>
          <a:p>
            <a:pPr marL="400050" lvl="1" indent="0">
              <a:buNone/>
            </a:pPr>
            <a:r>
              <a:rPr lang="en-US" dirty="0">
                <a:solidFill>
                  <a:prstClr val="white"/>
                </a:solidFill>
              </a:rPr>
              <a:t>“God’s method does not appeal to me</a:t>
            </a:r>
            <a:endParaRPr lang="en-US" dirty="0"/>
          </a:p>
        </p:txBody>
      </p:sp>
      <p:pic>
        <p:nvPicPr>
          <p:cNvPr id="2" name="Picture 1">
            <a:extLst>
              <a:ext uri="{FF2B5EF4-FFF2-40B4-BE49-F238E27FC236}">
                <a16:creationId xmlns:a16="http://schemas.microsoft.com/office/drawing/2014/main" id="{DC35C037-8D1C-4061-A145-66DE62DB56B5}"/>
              </a:ext>
            </a:extLst>
          </p:cNvPr>
          <p:cNvPicPr>
            <a:picLocks noChangeAspect="1"/>
          </p:cNvPicPr>
          <p:nvPr/>
        </p:nvPicPr>
        <p:blipFill>
          <a:blip r:embed="rId2"/>
          <a:stretch>
            <a:fillRect/>
          </a:stretch>
        </p:blipFill>
        <p:spPr>
          <a:xfrm>
            <a:off x="-2243667" y="0"/>
            <a:ext cx="10583333" cy="6858000"/>
          </a:xfrm>
          <a:prstGeom prst="rect">
            <a:avLst/>
          </a:prstGeom>
        </p:spPr>
      </p:pic>
    </p:spTree>
    <p:extLst>
      <p:ext uri="{BB962C8B-B14F-4D97-AF65-F5344CB8AC3E}">
        <p14:creationId xmlns:p14="http://schemas.microsoft.com/office/powerpoint/2010/main" val="302637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a:xfrm>
            <a:off x="438150" y="145901"/>
            <a:ext cx="5581650" cy="6383991"/>
          </a:xfrm>
        </p:spPr>
        <p:txBody>
          <a:bodyPr>
            <a:normAutofit/>
          </a:bodyPr>
          <a:lstStyle/>
          <a:p>
            <a:pPr marL="0" indent="0">
              <a:buNone/>
            </a:pPr>
            <a:r>
              <a:rPr lang="en-US" dirty="0"/>
              <a:t>Pride </a:t>
            </a:r>
          </a:p>
          <a:p>
            <a:pPr>
              <a:buFont typeface="Courier New" panose="02070309020205020404" pitchFamily="49" charset="0"/>
              <a:buChar char="o"/>
            </a:pPr>
            <a:r>
              <a:rPr lang="en-US" dirty="0"/>
              <a:t>Pride refers to an unwarranted attitude of confidence</a:t>
            </a:r>
          </a:p>
          <a:p>
            <a:pPr>
              <a:buFont typeface="Courier New" panose="02070309020205020404" pitchFamily="49" charset="0"/>
              <a:buChar char="o"/>
            </a:pPr>
            <a:r>
              <a:rPr lang="en-US" dirty="0"/>
              <a:t>Pride is often used in Scripture to refer to an unhealthy elevated view of one’s self, abilities, or possessions</a:t>
            </a:r>
          </a:p>
          <a:p>
            <a:pPr>
              <a:buFont typeface="Courier New" panose="02070309020205020404" pitchFamily="49" charset="0"/>
              <a:buChar char="o"/>
            </a:pPr>
            <a:r>
              <a:rPr lang="en-US" dirty="0"/>
              <a:t>Rebellious pride, which refuses to depend on God and be subject to Him, but attributes to self the honor due to Him, figures as the very root and essence of sin.</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t>Pride goes before destruction, And a haughty spirit before a fall.</a:t>
            </a:r>
            <a:r>
              <a:rPr lang="en-US" dirty="0"/>
              <a:t> 					</a:t>
            </a:r>
            <a:r>
              <a:rPr lang="en-US" dirty="0" err="1"/>
              <a:t>Pr</a:t>
            </a:r>
            <a:r>
              <a:rPr lang="en-US" dirty="0"/>
              <a:t> 16:18 </a:t>
            </a:r>
          </a:p>
          <a:p>
            <a:r>
              <a:rPr lang="en-US" i="1" dirty="0"/>
              <a:t>Then the beast was captured, and with him the false prophet who worked signs in his presence…These two were cast alive into the lake of fire burning with brimstone.</a:t>
            </a:r>
            <a:r>
              <a:rPr lang="en-US" dirty="0"/>
              <a:t> 					Re 19:20 </a:t>
            </a:r>
          </a:p>
          <a:p>
            <a:r>
              <a:rPr lang="en-US" i="1" dirty="0"/>
              <a:t>The lofty looks of man shall be humbled, The haughtiness of men shall be bowed down, And the LORD alone shall be exalted in that day.       			</a:t>
            </a:r>
            <a:r>
              <a:rPr lang="en-US" dirty="0"/>
              <a:t>Is 2:11</a:t>
            </a:r>
          </a:p>
          <a:p>
            <a:endParaRPr lang="en-US" dirty="0"/>
          </a:p>
        </p:txBody>
      </p:sp>
    </p:spTree>
    <p:extLst>
      <p:ext uri="{BB962C8B-B14F-4D97-AF65-F5344CB8AC3E}">
        <p14:creationId xmlns:p14="http://schemas.microsoft.com/office/powerpoint/2010/main" val="12761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27E7E"/>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27E7E"/>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6CDCB61-1D43-48C2-A240-21D2B0B0A30A}"/>
              </a:ext>
            </a:extLst>
          </p:cNvPr>
          <p:cNvSpPr>
            <a:spLocks noGrp="1"/>
          </p:cNvSpPr>
          <p:nvPr>
            <p:ph sz="half" idx="1"/>
          </p:nvPr>
        </p:nvSpPr>
        <p:spPr>
          <a:xfrm>
            <a:off x="438150" y="387275"/>
            <a:ext cx="2609850" cy="5789688"/>
          </a:xfrm>
        </p:spPr>
        <p:txBody>
          <a:bodyPr>
            <a:normAutofit/>
          </a:bodyPr>
          <a:lstStyle/>
          <a:p>
            <a:pPr marL="0" indent="0" algn="ctr">
              <a:buNone/>
            </a:pPr>
            <a:r>
              <a:rPr lang="en-US" sz="4000" dirty="0"/>
              <a:t>“By the Rivers of Babylon” </a:t>
            </a:r>
          </a:p>
          <a:p>
            <a:pPr marL="0" indent="0" algn="ctr">
              <a:buNone/>
            </a:pPr>
            <a:r>
              <a:rPr lang="en-US" dirty="0"/>
              <a:t>Psalm 137 </a:t>
            </a:r>
          </a:p>
        </p:txBody>
      </p:sp>
      <p:sp>
        <p:nvSpPr>
          <p:cNvPr id="3" name="Rectangle 2">
            <a:extLst>
              <a:ext uri="{FF2B5EF4-FFF2-40B4-BE49-F238E27FC236}">
                <a16:creationId xmlns:a16="http://schemas.microsoft.com/office/drawing/2014/main" id="{CC2CA60B-66BD-47A1-8A26-2A151C39CFE7}"/>
              </a:ext>
            </a:extLst>
          </p:cNvPr>
          <p:cNvSpPr/>
          <p:nvPr/>
        </p:nvSpPr>
        <p:spPr>
          <a:xfrm>
            <a:off x="8339666" y="0"/>
            <a:ext cx="3852334" cy="6858000"/>
          </a:xfrm>
          <a:prstGeom prst="rect">
            <a:avLst/>
          </a:prstGeom>
          <a:solidFill>
            <a:srgbClr val="373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77DF976D-3D28-426B-BA5C-6D5B77AB1CAD}"/>
              </a:ext>
            </a:extLst>
          </p:cNvPr>
          <p:cNvSpPr>
            <a:spLocks noGrp="1"/>
          </p:cNvSpPr>
          <p:nvPr>
            <p:ph sz="half" idx="2"/>
          </p:nvPr>
        </p:nvSpPr>
        <p:spPr>
          <a:xfrm>
            <a:off x="8229600" y="0"/>
            <a:ext cx="3725838" cy="6858000"/>
          </a:xfrm>
        </p:spPr>
        <p:txBody>
          <a:bodyPr>
            <a:normAutofit/>
          </a:bodyPr>
          <a:lstStyle/>
          <a:p>
            <a:pPr marL="400050" indent="-457200">
              <a:buFont typeface="Wingdings" panose="05000000000000000000" pitchFamily="2" charset="2"/>
              <a:buChar char="ü"/>
            </a:pPr>
            <a:r>
              <a:rPr lang="en-US" dirty="0">
                <a:solidFill>
                  <a:srgbClr val="927E7E"/>
                </a:solidFill>
              </a:rPr>
              <a:t>Two requirements:</a:t>
            </a:r>
          </a:p>
          <a:p>
            <a:pPr marL="857250" lvl="1" indent="-457200">
              <a:buFont typeface="Courier New" panose="02070309020205020404" pitchFamily="49" charset="0"/>
              <a:buChar char="o"/>
            </a:pPr>
            <a:r>
              <a:rPr lang="en-US" dirty="0">
                <a:solidFill>
                  <a:srgbClr val="927E7E"/>
                </a:solidFill>
              </a:rPr>
              <a:t>Repent – Admit that our righteousness is not acceptable</a:t>
            </a:r>
          </a:p>
          <a:p>
            <a:pPr marL="857250" lvl="1" indent="-457200">
              <a:buFont typeface="Courier New" panose="02070309020205020404" pitchFamily="49" charset="0"/>
              <a:buChar char="o"/>
            </a:pPr>
            <a:r>
              <a:rPr lang="en-US" dirty="0">
                <a:solidFill>
                  <a:prstClr val="white"/>
                </a:solidFill>
              </a:rPr>
              <a:t>Believe – Place your faith in Christ to receive His righteousness</a:t>
            </a:r>
          </a:p>
          <a:p>
            <a:endParaRPr lang="en-US" dirty="0"/>
          </a:p>
          <a:p>
            <a:r>
              <a:rPr lang="en-US" i="1" dirty="0"/>
              <a:t>…“Believe on the Lord Jesus Christ, and you will be saved…”</a:t>
            </a:r>
            <a:r>
              <a:rPr lang="en-US" dirty="0"/>
              <a:t> 			Ac 16:1		</a:t>
            </a:r>
            <a:endParaRPr lang="en-US" dirty="0">
              <a:solidFill>
                <a:prstClr val="white"/>
              </a:solidFill>
            </a:endParaRPr>
          </a:p>
          <a:p>
            <a:endParaRPr lang="en-US" dirty="0"/>
          </a:p>
        </p:txBody>
      </p:sp>
      <p:pic>
        <p:nvPicPr>
          <p:cNvPr id="2" name="Picture 1">
            <a:extLst>
              <a:ext uri="{FF2B5EF4-FFF2-40B4-BE49-F238E27FC236}">
                <a16:creationId xmlns:a16="http://schemas.microsoft.com/office/drawing/2014/main" id="{DC35C037-8D1C-4061-A145-66DE62DB56B5}"/>
              </a:ext>
            </a:extLst>
          </p:cNvPr>
          <p:cNvPicPr>
            <a:picLocks noChangeAspect="1"/>
          </p:cNvPicPr>
          <p:nvPr/>
        </p:nvPicPr>
        <p:blipFill>
          <a:blip r:embed="rId2"/>
          <a:stretch>
            <a:fillRect/>
          </a:stretch>
        </p:blipFill>
        <p:spPr>
          <a:xfrm>
            <a:off x="-2243667" y="0"/>
            <a:ext cx="10583333" cy="6858000"/>
          </a:xfrm>
          <a:prstGeom prst="rect">
            <a:avLst/>
          </a:prstGeom>
        </p:spPr>
      </p:pic>
    </p:spTree>
    <p:extLst>
      <p:ext uri="{BB962C8B-B14F-4D97-AF65-F5344CB8AC3E}">
        <p14:creationId xmlns:p14="http://schemas.microsoft.com/office/powerpoint/2010/main" val="394765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6CDCB61-1D43-48C2-A240-21D2B0B0A30A}"/>
              </a:ext>
            </a:extLst>
          </p:cNvPr>
          <p:cNvSpPr>
            <a:spLocks noGrp="1"/>
          </p:cNvSpPr>
          <p:nvPr>
            <p:ph sz="half" idx="1"/>
          </p:nvPr>
        </p:nvSpPr>
        <p:spPr>
          <a:xfrm>
            <a:off x="438150" y="387275"/>
            <a:ext cx="2609850" cy="5789688"/>
          </a:xfrm>
        </p:spPr>
        <p:txBody>
          <a:bodyPr>
            <a:normAutofit/>
          </a:bodyPr>
          <a:lstStyle/>
          <a:p>
            <a:pPr marL="0" indent="0" algn="ctr">
              <a:buNone/>
            </a:pPr>
            <a:r>
              <a:rPr lang="en-US" sz="4000" dirty="0"/>
              <a:t>“By the Rivers of Babylon” </a:t>
            </a:r>
          </a:p>
          <a:p>
            <a:pPr marL="0" indent="0" algn="ctr">
              <a:buNone/>
            </a:pPr>
            <a:r>
              <a:rPr lang="en-US" dirty="0"/>
              <a:t>Psalm 137 </a:t>
            </a:r>
          </a:p>
        </p:txBody>
      </p:sp>
      <p:sp>
        <p:nvSpPr>
          <p:cNvPr id="3" name="Rectangle 2">
            <a:extLst>
              <a:ext uri="{FF2B5EF4-FFF2-40B4-BE49-F238E27FC236}">
                <a16:creationId xmlns:a16="http://schemas.microsoft.com/office/drawing/2014/main" id="{CC2CA60B-66BD-47A1-8A26-2A151C39CFE7}"/>
              </a:ext>
            </a:extLst>
          </p:cNvPr>
          <p:cNvSpPr/>
          <p:nvPr/>
        </p:nvSpPr>
        <p:spPr>
          <a:xfrm>
            <a:off x="8339666" y="0"/>
            <a:ext cx="3852334" cy="6858000"/>
          </a:xfrm>
          <a:prstGeom prst="rect">
            <a:avLst/>
          </a:prstGeom>
          <a:solidFill>
            <a:srgbClr val="373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77DF976D-3D28-426B-BA5C-6D5B77AB1CAD}"/>
              </a:ext>
            </a:extLst>
          </p:cNvPr>
          <p:cNvSpPr>
            <a:spLocks noGrp="1"/>
          </p:cNvSpPr>
          <p:nvPr>
            <p:ph sz="half" idx="2"/>
          </p:nvPr>
        </p:nvSpPr>
        <p:spPr>
          <a:xfrm>
            <a:off x="8229600" y="0"/>
            <a:ext cx="3725838" cy="6858000"/>
          </a:xfrm>
        </p:spPr>
        <p:txBody>
          <a:bodyPr>
            <a:normAutofit lnSpcReduction="10000"/>
          </a:bodyPr>
          <a:lstStyle/>
          <a:p>
            <a:pPr marL="400050" indent="-457200">
              <a:buFont typeface="Wingdings" panose="05000000000000000000" pitchFamily="2" charset="2"/>
              <a:buChar char="ü"/>
            </a:pPr>
            <a:r>
              <a:rPr lang="en-US" dirty="0">
                <a:solidFill>
                  <a:srgbClr val="927E7E"/>
                </a:solidFill>
              </a:rPr>
              <a:t>Two requirements:</a:t>
            </a:r>
          </a:p>
          <a:p>
            <a:pPr marL="857250" lvl="1" indent="-457200">
              <a:buFont typeface="Courier New" panose="02070309020205020404" pitchFamily="49" charset="0"/>
              <a:buChar char="o"/>
            </a:pPr>
            <a:r>
              <a:rPr lang="en-US" dirty="0">
                <a:solidFill>
                  <a:srgbClr val="927E7E"/>
                </a:solidFill>
              </a:rPr>
              <a:t>Repent – Admit that our righteousness is not acceptable</a:t>
            </a:r>
          </a:p>
          <a:p>
            <a:pPr marL="857250" lvl="1" indent="-457200">
              <a:buFont typeface="Courier New" panose="02070309020205020404" pitchFamily="49" charset="0"/>
              <a:buChar char="o"/>
            </a:pPr>
            <a:r>
              <a:rPr lang="en-US" dirty="0">
                <a:solidFill>
                  <a:srgbClr val="927E7E"/>
                </a:solidFill>
              </a:rPr>
              <a:t>Believe – Place your faith in Christ to receive His righteousness</a:t>
            </a:r>
          </a:p>
          <a:p>
            <a:r>
              <a:rPr lang="en-US" i="1" dirty="0"/>
              <a:t>and be found in Him, </a:t>
            </a:r>
            <a:r>
              <a:rPr lang="en-US" i="1" dirty="0">
                <a:solidFill>
                  <a:schemeClr val="accent4">
                    <a:lumMod val="60000"/>
                    <a:lumOff val="40000"/>
                  </a:schemeClr>
                </a:solidFill>
              </a:rPr>
              <a:t>not having my own righteousness</a:t>
            </a:r>
            <a:r>
              <a:rPr lang="en-US" i="1" dirty="0"/>
              <a:t>, which is from the law, </a:t>
            </a:r>
            <a:r>
              <a:rPr lang="en-US" i="1" dirty="0">
                <a:solidFill>
                  <a:schemeClr val="accent4">
                    <a:lumMod val="60000"/>
                    <a:lumOff val="40000"/>
                  </a:schemeClr>
                </a:solidFill>
              </a:rPr>
              <a:t>but that which is through faith in Christ</a:t>
            </a:r>
            <a:r>
              <a:rPr lang="en-US" i="1" dirty="0"/>
              <a:t>, the </a:t>
            </a:r>
            <a:r>
              <a:rPr lang="en-US" i="1" dirty="0">
                <a:solidFill>
                  <a:schemeClr val="accent4">
                    <a:lumMod val="60000"/>
                    <a:lumOff val="40000"/>
                  </a:schemeClr>
                </a:solidFill>
              </a:rPr>
              <a:t>righteousness which is from God </a:t>
            </a:r>
            <a:r>
              <a:rPr lang="en-US" i="1" dirty="0"/>
              <a:t>by faith;</a:t>
            </a:r>
            <a:r>
              <a:rPr lang="en-US" dirty="0"/>
              <a:t> 		      Php 3:9</a:t>
            </a:r>
            <a:endParaRPr lang="en-US" dirty="0">
              <a:solidFill>
                <a:prstClr val="white"/>
              </a:solidFill>
            </a:endParaRPr>
          </a:p>
          <a:p>
            <a:endParaRPr lang="en-US" dirty="0"/>
          </a:p>
        </p:txBody>
      </p:sp>
      <p:pic>
        <p:nvPicPr>
          <p:cNvPr id="2" name="Picture 1">
            <a:extLst>
              <a:ext uri="{FF2B5EF4-FFF2-40B4-BE49-F238E27FC236}">
                <a16:creationId xmlns:a16="http://schemas.microsoft.com/office/drawing/2014/main" id="{DC35C037-8D1C-4061-A145-66DE62DB56B5}"/>
              </a:ext>
            </a:extLst>
          </p:cNvPr>
          <p:cNvPicPr>
            <a:picLocks noChangeAspect="1"/>
          </p:cNvPicPr>
          <p:nvPr/>
        </p:nvPicPr>
        <p:blipFill>
          <a:blip r:embed="rId2"/>
          <a:stretch>
            <a:fillRect/>
          </a:stretch>
        </p:blipFill>
        <p:spPr>
          <a:xfrm>
            <a:off x="-2243667" y="0"/>
            <a:ext cx="10583333" cy="6858000"/>
          </a:xfrm>
          <a:prstGeom prst="rect">
            <a:avLst/>
          </a:prstGeom>
        </p:spPr>
      </p:pic>
    </p:spTree>
    <p:extLst>
      <p:ext uri="{BB962C8B-B14F-4D97-AF65-F5344CB8AC3E}">
        <p14:creationId xmlns:p14="http://schemas.microsoft.com/office/powerpoint/2010/main" val="66878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22CEED-63DB-44D0-B2F1-4523EF6ADAAC}"/>
              </a:ext>
            </a:extLst>
          </p:cNvPr>
          <p:cNvPicPr>
            <a:picLocks noChangeAspect="1"/>
          </p:cNvPicPr>
          <p:nvPr/>
        </p:nvPicPr>
        <p:blipFill rotWithShape="1">
          <a:blip r:embed="rId2"/>
          <a:srcRect b="14811"/>
          <a:stretch/>
        </p:blipFill>
        <p:spPr>
          <a:xfrm>
            <a:off x="0" y="0"/>
            <a:ext cx="12192000" cy="6858000"/>
          </a:xfrm>
          <a:prstGeom prst="rect">
            <a:avLst/>
          </a:prstGeom>
        </p:spPr>
      </p:pic>
      <p:sp>
        <p:nvSpPr>
          <p:cNvPr id="6" name="TextBox 5">
            <a:extLst>
              <a:ext uri="{FF2B5EF4-FFF2-40B4-BE49-F238E27FC236}">
                <a16:creationId xmlns:a16="http://schemas.microsoft.com/office/drawing/2014/main" id="{9C19DFD6-EBD2-4265-85D4-F6987F13E0B7}"/>
              </a:ext>
            </a:extLst>
          </p:cNvPr>
          <p:cNvSpPr txBox="1"/>
          <p:nvPr/>
        </p:nvSpPr>
        <p:spPr>
          <a:xfrm>
            <a:off x="140222" y="164844"/>
            <a:ext cx="5441712" cy="3970318"/>
          </a:xfrm>
          <a:prstGeom prst="rect">
            <a:avLst/>
          </a:prstGeom>
          <a:solidFill>
            <a:srgbClr val="F5D1B5"/>
          </a:solidFill>
        </p:spPr>
        <p:txBody>
          <a:bodyPr wrap="square" rtlCol="0">
            <a:spAutoFit/>
          </a:bodyPr>
          <a:lstStyle/>
          <a:p>
            <a:pPr lvl="0">
              <a:defRPr/>
            </a:pPr>
            <a:r>
              <a:rPr lang="en-US" sz="3600" dirty="0"/>
              <a:t>Dear Savior! when before 	Thy bar</a:t>
            </a:r>
            <a:br>
              <a:rPr lang="en-US" sz="3600" dirty="0"/>
            </a:br>
            <a:r>
              <a:rPr lang="en-US" sz="3600" dirty="0"/>
              <a:t>All tribes and tongues 	assembled are,</a:t>
            </a:r>
            <a:br>
              <a:rPr lang="en-US" sz="3600" dirty="0"/>
            </a:br>
            <a:r>
              <a:rPr lang="en-US" sz="3600" dirty="0">
                <a:solidFill>
                  <a:srgbClr val="C00000"/>
                </a:solidFill>
              </a:rPr>
              <a:t>Among Thy chosen will I be</a:t>
            </a:r>
            <a:r>
              <a:rPr lang="en-US" sz="3600" dirty="0"/>
              <a:t>,</a:t>
            </a:r>
            <a:br>
              <a:rPr lang="en-US" sz="3600" dirty="0"/>
            </a:br>
            <a:r>
              <a:rPr lang="en-US" sz="3600" dirty="0"/>
              <a:t>At Thy right hand—	complete in Thee.</a:t>
            </a:r>
            <a:endParaRPr kumimoji="0" lang="en-US" sz="2500" b="0" i="1" u="none" strike="noStrike" kern="1200" cap="none" spc="0" normalizeH="0" baseline="0" noProof="0" dirty="0">
              <a:ln>
                <a:noFill/>
              </a:ln>
              <a:solidFill>
                <a:schemeClr val="accent4">
                  <a:lumMod val="50000"/>
                </a:schemeClr>
              </a:solidFill>
              <a:effectLst/>
              <a:uLnTx/>
              <a:uFillTx/>
              <a:latin typeface="Calibri" panose="020F0502020204030204"/>
            </a:endParaRPr>
          </a:p>
        </p:txBody>
      </p:sp>
      <p:sp>
        <p:nvSpPr>
          <p:cNvPr id="2" name="Rectangle 1">
            <a:extLst>
              <a:ext uri="{FF2B5EF4-FFF2-40B4-BE49-F238E27FC236}">
                <a16:creationId xmlns:a16="http://schemas.microsoft.com/office/drawing/2014/main" id="{ADE52FB6-48F6-402C-BC3C-428B4985A7ED}"/>
              </a:ext>
            </a:extLst>
          </p:cNvPr>
          <p:cNvSpPr/>
          <p:nvPr/>
        </p:nvSpPr>
        <p:spPr>
          <a:xfrm>
            <a:off x="5986818" y="5367306"/>
            <a:ext cx="6096000" cy="1354217"/>
          </a:xfrm>
          <a:prstGeom prst="rect">
            <a:avLst/>
          </a:prstGeom>
          <a:solidFill>
            <a:srgbClr val="FADBC3"/>
          </a:solidFill>
        </p:spPr>
        <p:txBody>
          <a:bodyPr>
            <a:spAutoFit/>
          </a:bodyPr>
          <a:lstStyle/>
          <a:p>
            <a:endParaRPr lang="en-US" dirty="0"/>
          </a:p>
          <a:p>
            <a:r>
              <a:rPr lang="en-US" sz="3200" i="1" dirty="0"/>
              <a:t>“For many are called, but few are </a:t>
            </a:r>
            <a:r>
              <a:rPr lang="en-US" sz="3200" i="1" dirty="0">
                <a:solidFill>
                  <a:srgbClr val="C00000"/>
                </a:solidFill>
              </a:rPr>
              <a:t>chosen.”</a:t>
            </a:r>
            <a:r>
              <a:rPr lang="en-US" sz="3200" dirty="0">
                <a:solidFill>
                  <a:srgbClr val="C00000"/>
                </a:solidFill>
              </a:rPr>
              <a:t> </a:t>
            </a:r>
            <a:r>
              <a:rPr lang="en-US" sz="3200" dirty="0"/>
              <a:t>			    Mt 22:14 </a:t>
            </a:r>
          </a:p>
        </p:txBody>
      </p:sp>
      <p:sp>
        <p:nvSpPr>
          <p:cNvPr id="7" name="TextBox 6">
            <a:extLst>
              <a:ext uri="{FF2B5EF4-FFF2-40B4-BE49-F238E27FC236}">
                <a16:creationId xmlns:a16="http://schemas.microsoft.com/office/drawing/2014/main" id="{2AAA1239-FCEC-4A39-A9C1-A1C4851F2A2C}"/>
              </a:ext>
            </a:extLst>
          </p:cNvPr>
          <p:cNvSpPr txBox="1"/>
          <p:nvPr/>
        </p:nvSpPr>
        <p:spPr>
          <a:xfrm>
            <a:off x="5986818" y="164844"/>
            <a:ext cx="5441712" cy="4524315"/>
          </a:xfrm>
          <a:prstGeom prst="rect">
            <a:avLst/>
          </a:prstGeom>
          <a:solidFill>
            <a:srgbClr val="F5D1B5"/>
          </a:solidFill>
        </p:spPr>
        <p:txBody>
          <a:bodyPr wrap="square" rtlCol="0">
            <a:spAutoFit/>
          </a:bodyPr>
          <a:lstStyle/>
          <a:p>
            <a:pPr lvl="0">
              <a:defRPr/>
            </a:pPr>
            <a:r>
              <a:rPr lang="en-US" sz="3600" dirty="0"/>
              <a:t>When he shall come with 	trumpet sound,</a:t>
            </a:r>
            <a:br>
              <a:rPr lang="en-US" sz="3600" dirty="0"/>
            </a:br>
            <a:r>
              <a:rPr lang="en-US" sz="3600" dirty="0"/>
              <a:t>O may I then in him be 	found,</a:t>
            </a:r>
            <a:br>
              <a:rPr lang="en-US" sz="3600" dirty="0"/>
            </a:br>
            <a:r>
              <a:rPr lang="en-US" sz="3600" dirty="0">
                <a:solidFill>
                  <a:srgbClr val="C00000"/>
                </a:solidFill>
              </a:rPr>
              <a:t>Dressed in his righteousness 	alone</a:t>
            </a:r>
            <a:r>
              <a:rPr lang="en-US" sz="3600" dirty="0"/>
              <a:t>,</a:t>
            </a:r>
            <a:br>
              <a:rPr lang="en-US" sz="3600" dirty="0"/>
            </a:br>
            <a:r>
              <a:rPr lang="en-US" sz="3600" dirty="0"/>
              <a:t>Faultless to stand before 	the throne.</a:t>
            </a:r>
            <a:endParaRPr kumimoji="0" lang="en-US" sz="2500" b="0" i="1" u="none" strike="noStrike" kern="1200" cap="none" spc="0" normalizeH="0" baseline="0" noProof="0" dirty="0">
              <a:ln>
                <a:noFill/>
              </a:ln>
              <a:solidFill>
                <a:schemeClr val="accent4">
                  <a:lumMod val="50000"/>
                </a:schemeClr>
              </a:solidFill>
              <a:effectLst/>
              <a:uLnTx/>
              <a:uFillTx/>
              <a:latin typeface="Calibri" panose="020F0502020204030204"/>
            </a:endParaRPr>
          </a:p>
        </p:txBody>
      </p:sp>
    </p:spTree>
    <p:extLst>
      <p:ext uri="{BB962C8B-B14F-4D97-AF65-F5344CB8AC3E}">
        <p14:creationId xmlns:p14="http://schemas.microsoft.com/office/powerpoint/2010/main" val="274349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22CEED-63DB-44D0-B2F1-4523EF6ADAAC}"/>
              </a:ext>
            </a:extLst>
          </p:cNvPr>
          <p:cNvPicPr>
            <a:picLocks noChangeAspect="1"/>
          </p:cNvPicPr>
          <p:nvPr/>
        </p:nvPicPr>
        <p:blipFill rotWithShape="1">
          <a:blip r:embed="rId2"/>
          <a:srcRect b="14811"/>
          <a:stretch/>
        </p:blipFill>
        <p:spPr>
          <a:xfrm>
            <a:off x="0" y="0"/>
            <a:ext cx="12192000" cy="6858000"/>
          </a:xfrm>
          <a:prstGeom prst="rect">
            <a:avLst/>
          </a:prstGeom>
        </p:spPr>
      </p:pic>
      <p:sp>
        <p:nvSpPr>
          <p:cNvPr id="2" name="Rectangle 1">
            <a:extLst>
              <a:ext uri="{FF2B5EF4-FFF2-40B4-BE49-F238E27FC236}">
                <a16:creationId xmlns:a16="http://schemas.microsoft.com/office/drawing/2014/main" id="{ADE52FB6-48F6-402C-BC3C-428B4985A7ED}"/>
              </a:ext>
            </a:extLst>
          </p:cNvPr>
          <p:cNvSpPr/>
          <p:nvPr/>
        </p:nvSpPr>
        <p:spPr>
          <a:xfrm>
            <a:off x="7624550" y="6049694"/>
            <a:ext cx="3948752" cy="584775"/>
          </a:xfrm>
          <a:prstGeom prst="rect">
            <a:avLst/>
          </a:prstGeom>
          <a:solidFill>
            <a:srgbClr val="FADBC3"/>
          </a:solidFill>
        </p:spPr>
        <p:txBody>
          <a:bodyPr wrap="square">
            <a:spAutoFit/>
          </a:bodyPr>
          <a:lstStyle/>
          <a:p>
            <a:r>
              <a:rPr lang="en-US" sz="3200" i="1" dirty="0"/>
              <a:t>Thank you for coming!</a:t>
            </a:r>
            <a:endParaRPr lang="en-US" sz="3200" dirty="0"/>
          </a:p>
        </p:txBody>
      </p:sp>
    </p:spTree>
    <p:extLst>
      <p:ext uri="{BB962C8B-B14F-4D97-AF65-F5344CB8AC3E}">
        <p14:creationId xmlns:p14="http://schemas.microsoft.com/office/powerpoint/2010/main" val="2156410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t>The parable of the Wedding Feast</a:t>
            </a:r>
          </a:p>
          <a:p>
            <a:pPr lvl="1"/>
            <a:r>
              <a:rPr lang="en-US" dirty="0"/>
              <a:t>Is given to show why some people enter the kingdom of heaven and others do not</a:t>
            </a:r>
          </a:p>
          <a:p>
            <a:pPr lvl="1"/>
            <a:r>
              <a:rPr lang="en-US" dirty="0"/>
              <a:t>Pride is the reason people are not allowed into the kingdom of heaven</a:t>
            </a:r>
          </a:p>
          <a:p>
            <a:pPr lvl="1"/>
            <a:r>
              <a:rPr lang="en-US" dirty="0"/>
              <a:t>The “certain king” represents God the Father who greatly desires to honor His Son</a:t>
            </a:r>
          </a:p>
          <a:p>
            <a:pPr lvl="1"/>
            <a:r>
              <a:rPr lang="en-US" dirty="0"/>
              <a:t>Jesus Christ presents Himself as the Son of the King</a:t>
            </a:r>
          </a:p>
          <a:p>
            <a:pPr lvl="2"/>
            <a:r>
              <a:rPr lang="en-US" dirty="0"/>
              <a:t>Proud people reject Jesus Christ – the King’s Son</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t>“For many are called, but few are chosen.”</a:t>
            </a:r>
            <a:r>
              <a:rPr lang="en-US" dirty="0"/>
              <a:t> 			Mt 22:14 </a:t>
            </a:r>
          </a:p>
          <a:p>
            <a:r>
              <a:rPr lang="en-US" i="1" dirty="0"/>
              <a:t>“Blessed are the poor in spirit, For theirs is the kingdom of heaven.</a:t>
            </a:r>
            <a:r>
              <a:rPr lang="en-US" dirty="0"/>
              <a:t> 				Mt 5:3 </a:t>
            </a:r>
          </a:p>
          <a:p>
            <a:r>
              <a:rPr lang="en-US" i="1" dirty="0"/>
              <a:t>“The kingdom of heaven is like a </a:t>
            </a:r>
            <a:r>
              <a:rPr lang="en-US" i="1" dirty="0">
                <a:solidFill>
                  <a:srgbClr val="FFC000"/>
                </a:solidFill>
              </a:rPr>
              <a:t>certain king 		</a:t>
            </a:r>
            <a:r>
              <a:rPr lang="en-US" dirty="0">
                <a:solidFill>
                  <a:prstClr val="white"/>
                </a:solidFill>
              </a:rPr>
              <a:t>Mt 22:2a</a:t>
            </a:r>
            <a:endParaRPr lang="en-US" i="1" dirty="0">
              <a:solidFill>
                <a:srgbClr val="FFC000"/>
              </a:solidFill>
            </a:endParaRPr>
          </a:p>
          <a:p>
            <a:r>
              <a:rPr lang="en-US" i="1" dirty="0"/>
              <a:t>who arranged a marriage </a:t>
            </a:r>
            <a:r>
              <a:rPr lang="en-US" i="1" dirty="0">
                <a:solidFill>
                  <a:schemeClr val="accent4">
                    <a:lumMod val="60000"/>
                    <a:lumOff val="40000"/>
                  </a:schemeClr>
                </a:solidFill>
              </a:rPr>
              <a:t>for his son</a:t>
            </a:r>
            <a:r>
              <a:rPr lang="en-US" i="1" dirty="0"/>
              <a:t>,</a:t>
            </a:r>
            <a:r>
              <a:rPr lang="en-US" dirty="0"/>
              <a:t> 	 			Mt 22:2b</a:t>
            </a:r>
          </a:p>
          <a:p>
            <a:endParaRPr lang="en-US" dirty="0"/>
          </a:p>
          <a:p>
            <a:endParaRPr lang="en-US" dirty="0"/>
          </a:p>
          <a:p>
            <a:endParaRPr lang="en-US" dirty="0"/>
          </a:p>
        </p:txBody>
      </p:sp>
    </p:spTree>
    <p:extLst>
      <p:ext uri="{BB962C8B-B14F-4D97-AF65-F5344CB8AC3E}">
        <p14:creationId xmlns:p14="http://schemas.microsoft.com/office/powerpoint/2010/main" val="46242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27E7D"/>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D"/>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27E7D"/>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D"/>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27E7D"/>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27E7D"/>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rgbClr val="927E7D"/>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27E7D"/>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927E7D"/>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solidFill>
                  <a:srgbClr val="927E7E"/>
                </a:solidFill>
              </a:rPr>
              <a:t>In the parable of the Wedding Feast</a:t>
            </a:r>
          </a:p>
          <a:p>
            <a:pPr lvl="1"/>
            <a:r>
              <a:rPr lang="en-US" dirty="0">
                <a:solidFill>
                  <a:srgbClr val="927E7E"/>
                </a:solidFill>
              </a:rPr>
              <a:t>The “certain king” represents God the Father who greatly desires to honor His Son</a:t>
            </a:r>
          </a:p>
          <a:p>
            <a:pPr lvl="1"/>
            <a:r>
              <a:rPr lang="en-US" dirty="0">
                <a:solidFill>
                  <a:srgbClr val="927E7E"/>
                </a:solidFill>
              </a:rPr>
              <a:t>His “son” represents Jesus Christ Himself</a:t>
            </a:r>
          </a:p>
          <a:p>
            <a:pPr lvl="1"/>
            <a:r>
              <a:rPr lang="en-US" dirty="0"/>
              <a:t>The “marriage” sets the scene for the parable</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t>“The kingdom of heaven is like a certain king </a:t>
            </a:r>
            <a:r>
              <a:rPr lang="en-US" i="1" dirty="0">
                <a:solidFill>
                  <a:schemeClr val="accent4">
                    <a:lumMod val="60000"/>
                    <a:lumOff val="40000"/>
                  </a:schemeClr>
                </a:solidFill>
              </a:rPr>
              <a:t>who arranged a marriage</a:t>
            </a:r>
            <a:r>
              <a:rPr lang="en-US" i="1" dirty="0"/>
              <a:t> for his son,</a:t>
            </a:r>
            <a:r>
              <a:rPr lang="en-US" dirty="0"/>
              <a:t> 	     					Mt 22:2</a:t>
            </a:r>
          </a:p>
          <a:p>
            <a:endParaRPr lang="en-US" dirty="0"/>
          </a:p>
        </p:txBody>
      </p:sp>
    </p:spTree>
    <p:extLst>
      <p:ext uri="{BB962C8B-B14F-4D97-AF65-F5344CB8AC3E}">
        <p14:creationId xmlns:p14="http://schemas.microsoft.com/office/powerpoint/2010/main" val="160098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lnSpcReduction="10000"/>
          </a:bodyPr>
          <a:lstStyle/>
          <a:p>
            <a:pPr marL="0" indent="0">
              <a:buNone/>
            </a:pPr>
            <a:r>
              <a:rPr lang="en-US" dirty="0">
                <a:solidFill>
                  <a:srgbClr val="927E7E"/>
                </a:solidFill>
              </a:rPr>
              <a:t>In the parable of the Wedding Feast</a:t>
            </a:r>
          </a:p>
          <a:p>
            <a:pPr lvl="1"/>
            <a:r>
              <a:rPr lang="en-US" dirty="0">
                <a:solidFill>
                  <a:srgbClr val="927E7E"/>
                </a:solidFill>
              </a:rPr>
              <a:t>The “certain king” represents God the Father who greatly desires to honor His Son</a:t>
            </a:r>
          </a:p>
          <a:p>
            <a:pPr lvl="1"/>
            <a:r>
              <a:rPr lang="en-US" dirty="0">
                <a:solidFill>
                  <a:srgbClr val="927E7E"/>
                </a:solidFill>
              </a:rPr>
              <a:t>His “son” represents Jesus Christ Himself</a:t>
            </a:r>
          </a:p>
          <a:p>
            <a:pPr lvl="1"/>
            <a:r>
              <a:rPr lang="en-US" dirty="0">
                <a:solidFill>
                  <a:srgbClr val="927E7E"/>
                </a:solidFill>
              </a:rPr>
              <a:t>The “marriage” sets the scene for the parable</a:t>
            </a:r>
          </a:p>
          <a:p>
            <a:pPr lvl="2"/>
            <a:r>
              <a:rPr lang="en-US" dirty="0"/>
              <a:t>Very important occasion to the Father</a:t>
            </a:r>
          </a:p>
          <a:p>
            <a:pPr lvl="2"/>
            <a:r>
              <a:rPr lang="en-US" dirty="0"/>
              <a:t>Illustrates the Father’s greatest desire – to honor His Son</a:t>
            </a:r>
          </a:p>
          <a:p>
            <a:pPr lvl="2"/>
            <a:r>
              <a:rPr lang="en-US" dirty="0"/>
              <a:t>Gives important citizens in the earthly kingdom an opportunity to honor the King’s Son</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solidFill>
                  <a:srgbClr val="927E7E"/>
                </a:solidFill>
              </a:rPr>
              <a:t>“The kingdom of heaven is like a certain king </a:t>
            </a:r>
            <a:r>
              <a:rPr lang="en-US" i="1" dirty="0">
                <a:solidFill>
                  <a:schemeClr val="accent4">
                    <a:lumMod val="60000"/>
                    <a:lumOff val="40000"/>
                  </a:schemeClr>
                </a:solidFill>
              </a:rPr>
              <a:t>who arranged a marriage</a:t>
            </a:r>
            <a:r>
              <a:rPr lang="en-US" i="1" dirty="0"/>
              <a:t> </a:t>
            </a:r>
            <a:r>
              <a:rPr lang="en-US" i="1" dirty="0">
                <a:solidFill>
                  <a:srgbClr val="927E7E"/>
                </a:solidFill>
              </a:rPr>
              <a:t>for his son</a:t>
            </a:r>
            <a:r>
              <a:rPr lang="en-US" i="1" dirty="0"/>
              <a:t>,</a:t>
            </a:r>
            <a:r>
              <a:rPr lang="en-US" dirty="0"/>
              <a:t> 	     					</a:t>
            </a:r>
            <a:r>
              <a:rPr lang="en-US" dirty="0">
                <a:solidFill>
                  <a:srgbClr val="927E7E"/>
                </a:solidFill>
              </a:rPr>
              <a:t>Mt 22:2</a:t>
            </a:r>
          </a:p>
          <a:p>
            <a:r>
              <a:rPr lang="en-US" i="1" dirty="0"/>
              <a:t>and sent out his servants to call those who were invited to the wedding; </a:t>
            </a:r>
            <a:r>
              <a:rPr lang="en-US" dirty="0"/>
              <a:t>			Mt 22:3a </a:t>
            </a:r>
          </a:p>
          <a:p>
            <a:endParaRPr lang="en-US" dirty="0"/>
          </a:p>
          <a:p>
            <a:endParaRPr lang="en-US" dirty="0"/>
          </a:p>
        </p:txBody>
      </p:sp>
    </p:spTree>
    <p:extLst>
      <p:ext uri="{BB962C8B-B14F-4D97-AF65-F5344CB8AC3E}">
        <p14:creationId xmlns:p14="http://schemas.microsoft.com/office/powerpoint/2010/main" val="67390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rgbClr val="927E7E"/>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6" end="6"/>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solidFill>
                  <a:srgbClr val="927E7E"/>
                </a:solidFill>
              </a:rPr>
              <a:t>In the parable of the Wedding Feast</a:t>
            </a:r>
          </a:p>
          <a:p>
            <a:r>
              <a:rPr lang="en-US" dirty="0"/>
              <a:t>The invited citizens were not willing to come</a:t>
            </a:r>
          </a:p>
          <a:p>
            <a:pPr lvl="1"/>
            <a:r>
              <a:rPr lang="en-US" dirty="0"/>
              <a:t>This creates real consternation to the king</a:t>
            </a:r>
          </a:p>
          <a:p>
            <a:pPr lvl="2"/>
            <a:r>
              <a:rPr lang="en-US" dirty="0"/>
              <a:t>Honoring his son is the most important matter in life to the king</a:t>
            </a:r>
          </a:p>
          <a:p>
            <a:pPr lvl="2"/>
            <a:r>
              <a:rPr lang="en-US" dirty="0"/>
              <a:t>Wise citizens would understand and see this</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solidFill>
                  <a:srgbClr val="927E7E"/>
                </a:solidFill>
              </a:rPr>
              <a:t>“The kingdom of heaven is like a certain king who arranged a marriage for his son,</a:t>
            </a:r>
            <a:r>
              <a:rPr lang="en-US" dirty="0">
                <a:solidFill>
                  <a:srgbClr val="927E7E"/>
                </a:solidFill>
              </a:rPr>
              <a:t> </a:t>
            </a:r>
            <a:r>
              <a:rPr lang="en-US" dirty="0"/>
              <a:t>	    </a:t>
            </a:r>
            <a:r>
              <a:rPr lang="en-US" dirty="0">
                <a:solidFill>
                  <a:srgbClr val="927E7E"/>
                </a:solidFill>
              </a:rPr>
              <a:t>Mt 22:2</a:t>
            </a:r>
          </a:p>
          <a:p>
            <a:r>
              <a:rPr lang="en-US" i="1" dirty="0">
                <a:solidFill>
                  <a:srgbClr val="927E7E"/>
                </a:solidFill>
              </a:rPr>
              <a:t>and sent out his servants to call those who were invited to the wedding; </a:t>
            </a:r>
            <a:r>
              <a:rPr lang="en-US" i="1" dirty="0">
                <a:solidFill>
                  <a:schemeClr val="accent4">
                    <a:lumMod val="60000"/>
                    <a:lumOff val="40000"/>
                  </a:schemeClr>
                </a:solidFill>
              </a:rPr>
              <a:t>and they were not willing to come.</a:t>
            </a:r>
            <a:r>
              <a:rPr lang="en-US" dirty="0">
                <a:solidFill>
                  <a:schemeClr val="accent4">
                    <a:lumMod val="60000"/>
                    <a:lumOff val="40000"/>
                  </a:schemeClr>
                </a:solidFill>
              </a:rPr>
              <a:t> </a:t>
            </a:r>
            <a:r>
              <a:rPr lang="en-US" dirty="0"/>
              <a:t>			Mt 22:3</a:t>
            </a:r>
          </a:p>
          <a:p>
            <a:endParaRPr lang="en-US" dirty="0"/>
          </a:p>
        </p:txBody>
      </p:sp>
    </p:spTree>
    <p:extLst>
      <p:ext uri="{BB962C8B-B14F-4D97-AF65-F5344CB8AC3E}">
        <p14:creationId xmlns:p14="http://schemas.microsoft.com/office/powerpoint/2010/main" val="41115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solidFill>
                  <a:srgbClr val="927E7E"/>
                </a:solidFill>
              </a:rPr>
              <a:t>In the parable of the Wedding Feast</a:t>
            </a:r>
          </a:p>
          <a:p>
            <a:pPr lvl="1"/>
            <a:r>
              <a:rPr lang="en-US" dirty="0"/>
              <a:t>Notice the kind heart of the king</a:t>
            </a:r>
          </a:p>
          <a:p>
            <a:pPr lvl="1"/>
            <a:r>
              <a:rPr lang="en-US" dirty="0"/>
              <a:t>He sends out other servants</a:t>
            </a:r>
          </a:p>
          <a:p>
            <a:pPr lvl="1"/>
            <a:r>
              <a:rPr lang="en-US" dirty="0"/>
              <a:t>He did not jump to the conclusion that the citizens did not care or were hostile</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solidFill>
                  <a:srgbClr val="FFC000"/>
                </a:solidFill>
              </a:rPr>
              <a:t>Again, he sent out other servants</a:t>
            </a:r>
            <a:r>
              <a:rPr lang="en-US" i="1" dirty="0"/>
              <a:t>, saying, ‘Tell those who are invited, “See, I have prepared my dinner; my oxen and fatted cattle are killed, and all things are ready. Come to the wedding.” ’</a:t>
            </a:r>
            <a:r>
              <a:rPr lang="en-US" dirty="0"/>
              <a:t> Mt 22:4 </a:t>
            </a:r>
          </a:p>
          <a:p>
            <a:endParaRPr lang="en-US" dirty="0"/>
          </a:p>
          <a:p>
            <a:endParaRPr lang="en-US" dirty="0"/>
          </a:p>
        </p:txBody>
      </p:sp>
    </p:spTree>
    <p:extLst>
      <p:ext uri="{BB962C8B-B14F-4D97-AF65-F5344CB8AC3E}">
        <p14:creationId xmlns:p14="http://schemas.microsoft.com/office/powerpoint/2010/main" val="263662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fontScale="92500" lnSpcReduction="10000"/>
          </a:bodyPr>
          <a:lstStyle/>
          <a:p>
            <a:pPr marL="0" indent="0">
              <a:buNone/>
            </a:pPr>
            <a:r>
              <a:rPr lang="en-US" dirty="0">
                <a:solidFill>
                  <a:srgbClr val="927E7E"/>
                </a:solidFill>
              </a:rPr>
              <a:t>In the parable of the Wedding Feast</a:t>
            </a:r>
          </a:p>
          <a:p>
            <a:r>
              <a:rPr lang="en-US" dirty="0">
                <a:solidFill>
                  <a:srgbClr val="927E7E"/>
                </a:solidFill>
              </a:rPr>
              <a:t>Notice the kind heart of the king</a:t>
            </a:r>
          </a:p>
          <a:p>
            <a:pPr lvl="1"/>
            <a:r>
              <a:rPr lang="en-US" dirty="0">
                <a:solidFill>
                  <a:srgbClr val="927E7E"/>
                </a:solidFill>
              </a:rPr>
              <a:t>He did not jump to the conclusion that the citizens did not care or were bad</a:t>
            </a:r>
          </a:p>
          <a:p>
            <a:pPr lvl="1"/>
            <a:r>
              <a:rPr lang="en-US" dirty="0">
                <a:solidFill>
                  <a:srgbClr val="927E7E"/>
                </a:solidFill>
              </a:rPr>
              <a:t>He sends out “other” servants</a:t>
            </a:r>
          </a:p>
          <a:p>
            <a:pPr lvl="2"/>
            <a:r>
              <a:rPr lang="en-US" dirty="0"/>
              <a:t>He is willing to give the citizens the benefit of the doubt</a:t>
            </a:r>
          </a:p>
          <a:p>
            <a:pPr lvl="2"/>
            <a:r>
              <a:rPr lang="en-US" dirty="0"/>
              <a:t>Maybe the first servants did not do a good job conveying the message</a:t>
            </a:r>
          </a:p>
          <a:p>
            <a:pPr lvl="2"/>
            <a:r>
              <a:rPr lang="en-US" dirty="0"/>
              <a:t>Maybe I sent them without giving them clear enough instruction</a:t>
            </a:r>
          </a:p>
          <a:p>
            <a:pPr lvl="2"/>
            <a:r>
              <a:rPr lang="en-US" dirty="0"/>
              <a:t>Maybe my servants did not understand or convey the sense of urgency</a:t>
            </a:r>
          </a:p>
          <a:p>
            <a:pPr lvl="2"/>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t>Again, he sent out </a:t>
            </a:r>
            <a:r>
              <a:rPr lang="en-US" i="1" dirty="0">
                <a:solidFill>
                  <a:schemeClr val="accent4">
                    <a:lumMod val="60000"/>
                    <a:lumOff val="40000"/>
                  </a:schemeClr>
                </a:solidFill>
              </a:rPr>
              <a:t>other </a:t>
            </a:r>
            <a:r>
              <a:rPr lang="en-US" i="1" dirty="0"/>
              <a:t>servants, </a:t>
            </a:r>
            <a:r>
              <a:rPr lang="en-US" i="1" dirty="0">
                <a:solidFill>
                  <a:srgbClr val="927E7E"/>
                </a:solidFill>
              </a:rPr>
              <a:t>saying, ‘Tell those who are invited, “See, I have prepared my dinner; my oxen and fatted cattle are killed, and all things are ready. Come to the wedding.” ’</a:t>
            </a:r>
            <a:r>
              <a:rPr lang="en-US" dirty="0">
                <a:solidFill>
                  <a:srgbClr val="927E7E"/>
                </a:solidFill>
              </a:rPr>
              <a:t> Mt 22:4 </a:t>
            </a:r>
          </a:p>
          <a:p>
            <a:endParaRPr lang="en-US" dirty="0"/>
          </a:p>
          <a:p>
            <a:endParaRPr lang="en-US" dirty="0"/>
          </a:p>
        </p:txBody>
      </p:sp>
    </p:spTree>
    <p:extLst>
      <p:ext uri="{BB962C8B-B14F-4D97-AF65-F5344CB8AC3E}">
        <p14:creationId xmlns:p14="http://schemas.microsoft.com/office/powerpoint/2010/main" val="201546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927E7E"/>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rgbClr val="927E7E"/>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6" end="6"/>
                                            </p:txEl>
                                          </p:spTgt>
                                        </p:tgtEl>
                                        <p:attrNameLst>
                                          <p:attrName>ppt_c</p:attrName>
                                        </p:attrNameLst>
                                      </p:cBhvr>
                                      <p:to>
                                        <a:srgbClr val="927E7E"/>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13740</TotalTime>
  <Words>3234</Words>
  <Application>Microsoft Office PowerPoint</Application>
  <PresentationFormat>Widescreen</PresentationFormat>
  <Paragraphs>258</Paragraphs>
  <Slides>33</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Arial</vt:lpstr>
      <vt:lpstr>Calibri</vt:lpstr>
      <vt:lpstr>Calibri Light</vt:lpstr>
      <vt:lpstr>Courier New</vt:lpstr>
      <vt:lpstr>Wingdings</vt:lpstr>
      <vt:lpstr>2_Custom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bim rowley</dc:creator>
  <cp:lastModifiedBy>bim rowley</cp:lastModifiedBy>
  <cp:revision>199</cp:revision>
  <dcterms:created xsi:type="dcterms:W3CDTF">2020-01-12T20:43:39Z</dcterms:created>
  <dcterms:modified xsi:type="dcterms:W3CDTF">2020-02-16T13:14:25Z</dcterms:modified>
</cp:coreProperties>
</file>